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sldIdLst>
    <p:sldId id="264" r:id="rId3"/>
    <p:sldId id="272" r:id="rId4"/>
    <p:sldId id="269" r:id="rId5"/>
    <p:sldId id="268" r:id="rId6"/>
    <p:sldId id="267" r:id="rId7"/>
    <p:sldId id="273" r:id="rId8"/>
    <p:sldId id="266" r:id="rId9"/>
    <p:sldId id="270" r:id="rId10"/>
    <p:sldId id="271" r:id="rId11"/>
    <p:sldId id="274" r:id="rId1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1 copy"/>
          <p:cNvPicPr>
            <a:picLocks noChangeAspect="1" noChangeArrowheads="1"/>
          </p:cNvPicPr>
          <p:nvPr userDrawn="1"/>
        </p:nvPicPr>
        <p:blipFill>
          <a:blip r:embed="rId2"/>
          <a:srcRect/>
          <a:stretch>
            <a:fillRect/>
          </a:stretch>
        </p:blipFill>
        <p:spPr bwMode="auto">
          <a:xfrm>
            <a:off x="65088" y="44450"/>
            <a:ext cx="762000" cy="762000"/>
          </a:xfrm>
          <a:prstGeom prst="rect">
            <a:avLst/>
          </a:prstGeom>
          <a:noFill/>
          <a:ln w="9525">
            <a:noFill/>
            <a:miter lim="800000"/>
            <a:headEnd/>
            <a:tailEnd/>
          </a:ln>
        </p:spPr>
      </p:pic>
      <p:pic>
        <p:nvPicPr>
          <p:cNvPr id="5" name="Picture 7" descr="logo AGB 2014 Baru (transparan).png"/>
          <p:cNvPicPr>
            <a:picLocks noChangeAspect="1" noChangeArrowheads="1"/>
          </p:cNvPicPr>
          <p:nvPr userDrawn="1"/>
        </p:nvPicPr>
        <p:blipFill>
          <a:blip r:embed="rId3"/>
          <a:srcRect/>
          <a:stretch>
            <a:fillRect/>
          </a:stretch>
        </p:blipFill>
        <p:spPr bwMode="auto">
          <a:xfrm>
            <a:off x="7010400" y="0"/>
            <a:ext cx="2057400" cy="852488"/>
          </a:xfrm>
          <a:prstGeom prst="rect">
            <a:avLst/>
          </a:prstGeom>
          <a:noFill/>
          <a:ln w="9525">
            <a:noFill/>
            <a:miter lim="800000"/>
            <a:headEnd/>
            <a:tailEnd/>
          </a:ln>
        </p:spPr>
      </p:pic>
      <p:sp>
        <p:nvSpPr>
          <p:cNvPr id="2" name="Title 1"/>
          <p:cNvSpPr>
            <a:spLocks noGrp="1"/>
          </p:cNvSpPr>
          <p:nvPr>
            <p:ph type="ctrTitle"/>
          </p:nvPr>
        </p:nvSpPr>
        <p:spPr>
          <a:xfrm>
            <a:off x="685800" y="1196752"/>
            <a:ext cx="7772400" cy="1470025"/>
          </a:xfrm>
        </p:spPr>
        <p:txBody>
          <a:bodyPr/>
          <a:lstStyle/>
          <a:p>
            <a:r>
              <a:rPr lang="en-US" smtClean="0"/>
              <a:t>Click to edit Master title style</a:t>
            </a:r>
            <a:endParaRPr lang="id-ID"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64C875-8F9A-465F-BC48-2D64B9614188}" type="datetimeFigureOut">
              <a:rPr lang="en-US"/>
              <a:pPr>
                <a:defRPr/>
              </a:pPr>
              <a:t>8/2/2018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027BB0-EDD7-4E93-BCCD-1B5FEE368F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9DDF5B-798C-4549-9A0E-F65877929BD8}" type="datetimeFigureOut">
              <a:rPr lang="en-US"/>
              <a:pPr>
                <a:defRPr/>
              </a:pPr>
              <a:t>8/2/2018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DEB388-473C-47A2-BB4B-05C4E8D033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87E0E9-23F9-476A-9CF2-B3E1C0C4EE3A}" type="datetimeFigureOut">
              <a:rPr lang="en-US"/>
              <a:pPr>
                <a:defRPr/>
              </a:pPr>
              <a:t>8/2/2018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145D5D-62DE-42A0-B26B-051ADF16A13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07ECDE-64E8-4E36-B8D2-A9DE54635B01}" type="datetimeFigureOut">
              <a:rPr lang="en-US"/>
              <a:pPr>
                <a:defRPr/>
              </a:pPr>
              <a:t>8/2/2018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1877D1-D7C5-4BAF-975D-E06B6D2048A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562545-F0FF-47F6-82E3-8C0A96BAFFDE}" type="datetimeFigureOut">
              <a:rPr lang="en-US"/>
              <a:pPr>
                <a:defRPr/>
              </a:pPr>
              <a:t>8/2/2018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120266-5370-4366-BE01-677C4182DEF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E48EE5-B095-4B50-B1EE-9BB0312366A3}" type="datetimeFigureOut">
              <a:rPr lang="en-US"/>
              <a:pPr>
                <a:defRPr/>
              </a:pPr>
              <a:t>8/2/2018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924621-26D5-4126-B428-447F11C60F0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A9AE7F-C4AB-478B-A7C7-18C48F1E98BC}" type="datetimeFigureOut">
              <a:rPr lang="en-US"/>
              <a:pPr>
                <a:defRPr/>
              </a:pPr>
              <a:t>8/2/2018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31557B-A28B-475C-8F33-68E6485DE1F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2081D0-2CDE-4FC7-8580-60BA22D95332}" type="datetimeFigureOut">
              <a:rPr lang="en-US"/>
              <a:pPr>
                <a:defRPr/>
              </a:pPr>
              <a:t>8/2/2018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90F37D-AF4E-47B0-A7A8-493605AB566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A78C91-5BB9-4E64-8DA4-C6B97A45FFB7}" type="datetimeFigureOut">
              <a:rPr lang="en-US"/>
              <a:pPr>
                <a:defRPr/>
              </a:pPr>
              <a:t>8/2/2018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81EA2-BF02-4E6B-ADE3-6246F59998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838200" y="6324600"/>
            <a:ext cx="8229600" cy="457200"/>
          </a:xfrm>
          <a:prstGeom prst="rect">
            <a:avLst/>
          </a:prstGeom>
        </p:spPr>
        <p:txBody>
          <a:bodyPr anchor="ctr">
            <a:normAutofit fontScale="92500" lnSpcReduction="20000"/>
          </a:bodyPr>
          <a:lstStyle/>
          <a:p>
            <a:pPr algn="r" fontAlgn="auto">
              <a:spcAft>
                <a:spcPts val="0"/>
              </a:spcAft>
              <a:defRPr/>
            </a:pPr>
            <a:r>
              <a:rPr lang="en-US" sz="1700" b="1" dirty="0">
                <a:solidFill>
                  <a:srgbClr val="000099"/>
                </a:solidFill>
                <a:latin typeface="HP Simplified" pitchFamily="34" charset="0"/>
                <a:ea typeface="+mj-ea"/>
              </a:rPr>
              <a:t>DEPARTEMEN AGRIBISNIS, FEM IPB</a:t>
            </a:r>
          </a:p>
          <a:p>
            <a:pPr algn="r" fontAlgn="auto">
              <a:spcAft>
                <a:spcPts val="0"/>
              </a:spcAft>
              <a:defRPr/>
            </a:pPr>
            <a:r>
              <a:rPr lang="en-US" sz="1500" b="1" dirty="0">
                <a:solidFill>
                  <a:srgbClr val="000099"/>
                </a:solidFill>
                <a:latin typeface="HP Simplified" pitchFamily="34" charset="0"/>
                <a:ea typeface="+mj-ea"/>
              </a:rPr>
              <a:t>http://agribisnis.ipb.ac.id</a:t>
            </a:r>
            <a:endParaRPr lang="en-US" sz="1500" b="1" dirty="0">
              <a:solidFill>
                <a:srgbClr val="000099"/>
              </a:solidFill>
              <a:latin typeface="HP Simplified" pitchFamily="34" charset="0"/>
              <a:ea typeface="+mj-ea"/>
            </a:endParaRPr>
          </a:p>
        </p:txBody>
      </p:sp>
      <p:pic>
        <p:nvPicPr>
          <p:cNvPr id="5" name="Picture 7" descr="1 copy"/>
          <p:cNvPicPr>
            <a:picLocks noChangeAspect="1" noChangeArrowheads="1"/>
          </p:cNvPicPr>
          <p:nvPr userDrawn="1"/>
        </p:nvPicPr>
        <p:blipFill>
          <a:blip r:embed="rId2"/>
          <a:srcRect/>
          <a:stretch>
            <a:fillRect/>
          </a:stretch>
        </p:blipFill>
        <p:spPr bwMode="auto">
          <a:xfrm>
            <a:off x="8316913" y="74613"/>
            <a:ext cx="762000" cy="762000"/>
          </a:xfrm>
          <a:prstGeom prst="rect">
            <a:avLst/>
          </a:prstGeom>
          <a:noFill/>
          <a:ln w="9525">
            <a:noFill/>
            <a:miter lim="800000"/>
            <a:headEnd/>
            <a:tailEnd/>
          </a:ln>
        </p:spPr>
      </p:pic>
      <p:pic>
        <p:nvPicPr>
          <p:cNvPr id="6" name="Picture 8" descr="logo AGB 2014 Baru (transparan).png"/>
          <p:cNvPicPr>
            <a:picLocks noChangeAspect="1" noChangeArrowheads="1"/>
          </p:cNvPicPr>
          <p:nvPr userDrawn="1"/>
        </p:nvPicPr>
        <p:blipFill>
          <a:blip r:embed="rId3"/>
          <a:srcRect/>
          <a:stretch>
            <a:fillRect/>
          </a:stretch>
        </p:blipFill>
        <p:spPr bwMode="auto">
          <a:xfrm>
            <a:off x="152400" y="6096000"/>
            <a:ext cx="1752600" cy="72548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a:xfrm>
            <a:off x="457200" y="1600200"/>
            <a:ext cx="8229600" cy="43490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ound Same Side Corner Rectangle 4"/>
          <p:cNvSpPr/>
          <p:nvPr userDrawn="1"/>
        </p:nvSpPr>
        <p:spPr>
          <a:xfrm>
            <a:off x="0" y="5732463"/>
            <a:ext cx="9144000" cy="112553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pic>
        <p:nvPicPr>
          <p:cNvPr id="6" name="Picture 7" descr="1 copy"/>
          <p:cNvPicPr>
            <a:picLocks noChangeAspect="1" noChangeArrowheads="1"/>
          </p:cNvPicPr>
          <p:nvPr userDrawn="1"/>
        </p:nvPicPr>
        <p:blipFill>
          <a:blip r:embed="rId2"/>
          <a:srcRect/>
          <a:stretch>
            <a:fillRect/>
          </a:stretch>
        </p:blipFill>
        <p:spPr bwMode="auto">
          <a:xfrm>
            <a:off x="8316913" y="74613"/>
            <a:ext cx="762000" cy="762000"/>
          </a:xfrm>
          <a:prstGeom prst="rect">
            <a:avLst/>
          </a:prstGeom>
          <a:noFill/>
          <a:ln w="9525">
            <a:noFill/>
            <a:miter lim="800000"/>
            <a:headEnd/>
            <a:tailEnd/>
          </a:ln>
        </p:spPr>
      </p:pic>
      <p:pic>
        <p:nvPicPr>
          <p:cNvPr id="7" name="Picture 8" descr="logo AGB 2014 Baru (transparan).png"/>
          <p:cNvPicPr>
            <a:picLocks noChangeAspect="1" noChangeArrowheads="1"/>
          </p:cNvPicPr>
          <p:nvPr userDrawn="1"/>
        </p:nvPicPr>
        <p:blipFill>
          <a:blip r:embed="rId3"/>
          <a:srcRect/>
          <a:stretch>
            <a:fillRect/>
          </a:stretch>
        </p:blipFill>
        <p:spPr bwMode="auto">
          <a:xfrm>
            <a:off x="152400" y="6096000"/>
            <a:ext cx="1752600" cy="725488"/>
          </a:xfrm>
          <a:prstGeom prst="rect">
            <a:avLst/>
          </a:prstGeom>
          <a:noFill/>
          <a:ln w="9525">
            <a:noFill/>
            <a:miter lim="800000"/>
            <a:headEnd/>
            <a:tailEnd/>
          </a:ln>
        </p:spPr>
      </p:pic>
      <p:sp>
        <p:nvSpPr>
          <p:cNvPr id="8" name="Title 1"/>
          <p:cNvSpPr txBox="1">
            <a:spLocks/>
          </p:cNvSpPr>
          <p:nvPr userDrawn="1"/>
        </p:nvSpPr>
        <p:spPr>
          <a:xfrm>
            <a:off x="838200" y="6324600"/>
            <a:ext cx="8229600" cy="457200"/>
          </a:xfrm>
          <a:prstGeom prst="rect">
            <a:avLst/>
          </a:prstGeom>
        </p:spPr>
        <p:txBody>
          <a:bodyPr anchor="ctr">
            <a:normAutofit fontScale="92500" lnSpcReduction="20000"/>
          </a:bodyPr>
          <a:lstStyle/>
          <a:p>
            <a:pPr algn="r" fontAlgn="auto">
              <a:spcAft>
                <a:spcPts val="0"/>
              </a:spcAft>
              <a:defRPr/>
            </a:pPr>
            <a:r>
              <a:rPr lang="en-US" sz="1700" b="1" dirty="0">
                <a:solidFill>
                  <a:srgbClr val="000099"/>
                </a:solidFill>
                <a:latin typeface="HP Simplified" pitchFamily="34" charset="0"/>
                <a:ea typeface="+mj-ea"/>
              </a:rPr>
              <a:t>DEPARTEMEN AGRIBISNIS, FEM IPB</a:t>
            </a:r>
          </a:p>
          <a:p>
            <a:pPr algn="r" fontAlgn="auto">
              <a:spcAft>
                <a:spcPts val="0"/>
              </a:spcAft>
              <a:defRPr/>
            </a:pPr>
            <a:r>
              <a:rPr lang="en-US" sz="1500" b="1" dirty="0">
                <a:solidFill>
                  <a:srgbClr val="000099"/>
                </a:solidFill>
                <a:latin typeface="HP Simplified" pitchFamily="34" charset="0"/>
                <a:ea typeface="+mj-ea"/>
              </a:rPr>
              <a:t>http://agribisnis.ipb.ac.id</a:t>
            </a:r>
            <a:endParaRPr lang="en-US" sz="1500" b="1" dirty="0">
              <a:solidFill>
                <a:srgbClr val="000099"/>
              </a:solidFill>
              <a:latin typeface="HP Simplified" pitchFamily="34" charset="0"/>
              <a:ea typeface="+mj-ea"/>
            </a:endParaRPr>
          </a:p>
        </p:txBody>
      </p:sp>
      <p:sp>
        <p:nvSpPr>
          <p:cNvPr id="2" name="Title 1"/>
          <p:cNvSpPr>
            <a:spLocks noGrp="1"/>
          </p:cNvSpPr>
          <p:nvPr>
            <p:ph type="title"/>
          </p:nvPr>
        </p:nvSpPr>
        <p:spPr/>
        <p:txBody>
          <a:bodyPr/>
          <a:lstStyle/>
          <a:p>
            <a:r>
              <a:rPr lang="en-US" smtClean="0"/>
              <a:t>Click to edit Master title style</a:t>
            </a:r>
            <a:endParaRPr lang="id-ID" dirty="0"/>
          </a:p>
        </p:txBody>
      </p:sp>
      <p:sp>
        <p:nvSpPr>
          <p:cNvPr id="3" name="Content Placeholder 2"/>
          <p:cNvSpPr>
            <a:spLocks noGrp="1"/>
          </p:cNvSpPr>
          <p:nvPr>
            <p:ph sz="half" idx="1"/>
          </p:nvPr>
        </p:nvSpPr>
        <p:spPr>
          <a:xfrm>
            <a:off x="457200"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1 copy"/>
          <p:cNvPicPr>
            <a:picLocks noChangeAspect="1" noChangeArrowheads="1"/>
          </p:cNvPicPr>
          <p:nvPr userDrawn="1"/>
        </p:nvPicPr>
        <p:blipFill>
          <a:blip r:embed="rId2"/>
          <a:srcRect/>
          <a:stretch>
            <a:fillRect/>
          </a:stretch>
        </p:blipFill>
        <p:spPr bwMode="auto">
          <a:xfrm>
            <a:off x="8316913" y="74613"/>
            <a:ext cx="762000" cy="762000"/>
          </a:xfrm>
          <a:prstGeom prst="rect">
            <a:avLst/>
          </a:prstGeom>
          <a:noFill/>
          <a:ln w="9525">
            <a:noFill/>
            <a:miter lim="800000"/>
            <a:headEnd/>
            <a:tailEnd/>
          </a:ln>
        </p:spPr>
      </p:pic>
      <p:pic>
        <p:nvPicPr>
          <p:cNvPr id="8" name="Picture 7" descr="logo AGB 2014 Baru (transparan).png"/>
          <p:cNvPicPr>
            <a:picLocks noChangeAspect="1" noChangeArrowheads="1"/>
          </p:cNvPicPr>
          <p:nvPr userDrawn="1"/>
        </p:nvPicPr>
        <p:blipFill>
          <a:blip r:embed="rId3"/>
          <a:srcRect/>
          <a:stretch>
            <a:fillRect/>
          </a:stretch>
        </p:blipFill>
        <p:spPr bwMode="auto">
          <a:xfrm>
            <a:off x="152400" y="6096000"/>
            <a:ext cx="1752600" cy="725488"/>
          </a:xfrm>
          <a:prstGeom prst="rect">
            <a:avLst/>
          </a:prstGeom>
          <a:noFill/>
          <a:ln w="9525">
            <a:noFill/>
            <a:miter lim="800000"/>
            <a:headEnd/>
            <a:tailEnd/>
          </a:ln>
        </p:spPr>
      </p:pic>
      <p:sp>
        <p:nvSpPr>
          <p:cNvPr id="9" name="Title 1"/>
          <p:cNvSpPr txBox="1">
            <a:spLocks/>
          </p:cNvSpPr>
          <p:nvPr userDrawn="1"/>
        </p:nvSpPr>
        <p:spPr>
          <a:xfrm>
            <a:off x="838200" y="6324600"/>
            <a:ext cx="8229600" cy="457200"/>
          </a:xfrm>
          <a:prstGeom prst="rect">
            <a:avLst/>
          </a:prstGeom>
        </p:spPr>
        <p:txBody>
          <a:bodyPr anchor="ctr">
            <a:normAutofit fontScale="92500" lnSpcReduction="20000"/>
          </a:bodyPr>
          <a:lstStyle/>
          <a:p>
            <a:pPr algn="r" fontAlgn="auto">
              <a:spcAft>
                <a:spcPts val="0"/>
              </a:spcAft>
              <a:defRPr/>
            </a:pPr>
            <a:r>
              <a:rPr lang="en-US" sz="1700" b="1" dirty="0">
                <a:solidFill>
                  <a:srgbClr val="000099"/>
                </a:solidFill>
                <a:latin typeface="HP Simplified" pitchFamily="34" charset="0"/>
                <a:ea typeface="+mj-ea"/>
              </a:rPr>
              <a:t>DEPARTEMEN AGRIBISNIS, FEM IPB</a:t>
            </a:r>
          </a:p>
          <a:p>
            <a:pPr algn="r" fontAlgn="auto">
              <a:spcAft>
                <a:spcPts val="0"/>
              </a:spcAft>
              <a:defRPr/>
            </a:pPr>
            <a:r>
              <a:rPr lang="en-US" sz="1500" b="1" dirty="0">
                <a:solidFill>
                  <a:srgbClr val="000099"/>
                </a:solidFill>
                <a:latin typeface="HP Simplified" pitchFamily="34" charset="0"/>
                <a:ea typeface="+mj-ea"/>
              </a:rPr>
              <a:t>http://agribisnis.ipb.ac.id</a:t>
            </a:r>
            <a:endParaRPr lang="en-US" sz="1500" b="1" dirty="0">
              <a:solidFill>
                <a:srgbClr val="000099"/>
              </a:solidFill>
              <a:latin typeface="HP Simplified" pitchFamily="34" charset="0"/>
              <a:ea typeface="+mj-ea"/>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184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184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1 copy"/>
          <p:cNvPicPr>
            <a:picLocks noChangeAspect="1" noChangeArrowheads="1"/>
          </p:cNvPicPr>
          <p:nvPr userDrawn="1"/>
        </p:nvPicPr>
        <p:blipFill>
          <a:blip r:embed="rId2"/>
          <a:srcRect/>
          <a:stretch>
            <a:fillRect/>
          </a:stretch>
        </p:blipFill>
        <p:spPr bwMode="auto">
          <a:xfrm>
            <a:off x="8316913" y="74613"/>
            <a:ext cx="762000" cy="762000"/>
          </a:xfrm>
          <a:prstGeom prst="rect">
            <a:avLst/>
          </a:prstGeom>
          <a:noFill/>
          <a:ln w="9525">
            <a:noFill/>
            <a:miter lim="800000"/>
            <a:headEnd/>
            <a:tailEnd/>
          </a:ln>
        </p:spPr>
      </p:pic>
      <p:pic>
        <p:nvPicPr>
          <p:cNvPr id="4" name="Picture 7" descr="logo AGB 2014 Baru (transparan).png"/>
          <p:cNvPicPr>
            <a:picLocks noChangeAspect="1" noChangeArrowheads="1"/>
          </p:cNvPicPr>
          <p:nvPr userDrawn="1"/>
        </p:nvPicPr>
        <p:blipFill>
          <a:blip r:embed="rId3"/>
          <a:srcRect/>
          <a:stretch>
            <a:fillRect/>
          </a:stretch>
        </p:blipFill>
        <p:spPr bwMode="auto">
          <a:xfrm>
            <a:off x="152400" y="6096000"/>
            <a:ext cx="1752600" cy="725488"/>
          </a:xfrm>
          <a:prstGeom prst="rect">
            <a:avLst/>
          </a:prstGeom>
          <a:noFill/>
          <a:ln w="9525">
            <a:noFill/>
            <a:miter lim="800000"/>
            <a:headEnd/>
            <a:tailEnd/>
          </a:ln>
        </p:spPr>
      </p:pic>
      <p:sp>
        <p:nvSpPr>
          <p:cNvPr id="5" name="Title 1"/>
          <p:cNvSpPr txBox="1">
            <a:spLocks/>
          </p:cNvSpPr>
          <p:nvPr userDrawn="1"/>
        </p:nvSpPr>
        <p:spPr>
          <a:xfrm>
            <a:off x="838200" y="6324600"/>
            <a:ext cx="8229600" cy="457200"/>
          </a:xfrm>
          <a:prstGeom prst="rect">
            <a:avLst/>
          </a:prstGeom>
        </p:spPr>
        <p:txBody>
          <a:bodyPr anchor="ctr">
            <a:normAutofit fontScale="92500" lnSpcReduction="20000"/>
          </a:bodyPr>
          <a:lstStyle/>
          <a:p>
            <a:pPr algn="r" fontAlgn="auto">
              <a:spcAft>
                <a:spcPts val="0"/>
              </a:spcAft>
              <a:defRPr/>
            </a:pPr>
            <a:r>
              <a:rPr lang="en-US" sz="1700" b="1" dirty="0">
                <a:solidFill>
                  <a:srgbClr val="000099"/>
                </a:solidFill>
                <a:latin typeface="HP Simplified" pitchFamily="34" charset="0"/>
                <a:ea typeface="+mj-ea"/>
              </a:rPr>
              <a:t>DEPARTEMEN AGRIBISNIS, FEM IPB</a:t>
            </a:r>
          </a:p>
          <a:p>
            <a:pPr algn="r" fontAlgn="auto">
              <a:spcAft>
                <a:spcPts val="0"/>
              </a:spcAft>
              <a:defRPr/>
            </a:pPr>
            <a:r>
              <a:rPr lang="en-US" sz="1500" b="1" dirty="0">
                <a:solidFill>
                  <a:srgbClr val="000099"/>
                </a:solidFill>
                <a:latin typeface="HP Simplified" pitchFamily="34" charset="0"/>
                <a:ea typeface="+mj-ea"/>
              </a:rPr>
              <a:t>http://agribisnis.ipb.ac.id</a:t>
            </a:r>
            <a:endParaRPr lang="en-US" sz="1500" b="1" dirty="0">
              <a:solidFill>
                <a:srgbClr val="000099"/>
              </a:solidFill>
              <a:latin typeface="HP Simplified" pitchFamily="34" charset="0"/>
              <a:ea typeface="+mj-ea"/>
            </a:endParaRPr>
          </a:p>
        </p:txBody>
      </p:sp>
      <p:sp>
        <p:nvSpPr>
          <p:cNvPr id="2" name="Title 1"/>
          <p:cNvSpPr>
            <a:spLocks noGrp="1"/>
          </p:cNvSpPr>
          <p:nvPr>
            <p:ph type="title"/>
          </p:nvPr>
        </p:nvSpPr>
        <p:spPr/>
        <p:txBody>
          <a:bodyPr/>
          <a:lstStyle/>
          <a:p>
            <a:r>
              <a:rPr lang="en-US" smtClean="0"/>
              <a:t>Click to edit Master title style</a:t>
            </a:r>
            <a:endParaRPr lang="id-ID"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1 copy"/>
          <p:cNvPicPr>
            <a:picLocks noChangeAspect="1" noChangeArrowheads="1"/>
          </p:cNvPicPr>
          <p:nvPr userDrawn="1"/>
        </p:nvPicPr>
        <p:blipFill>
          <a:blip r:embed="rId2"/>
          <a:srcRect/>
          <a:stretch>
            <a:fillRect/>
          </a:stretch>
        </p:blipFill>
        <p:spPr bwMode="auto">
          <a:xfrm>
            <a:off x="8316913" y="74613"/>
            <a:ext cx="762000" cy="762000"/>
          </a:xfrm>
          <a:prstGeom prst="rect">
            <a:avLst/>
          </a:prstGeom>
          <a:noFill/>
          <a:ln w="9525">
            <a:noFill/>
            <a:miter lim="800000"/>
            <a:headEnd/>
            <a:tailEnd/>
          </a:ln>
        </p:spPr>
      </p:pic>
      <p:pic>
        <p:nvPicPr>
          <p:cNvPr id="3" name="Picture 7" descr="logo AGB 2014 Baru (transparan).png"/>
          <p:cNvPicPr>
            <a:picLocks noChangeAspect="1" noChangeArrowheads="1"/>
          </p:cNvPicPr>
          <p:nvPr userDrawn="1"/>
        </p:nvPicPr>
        <p:blipFill>
          <a:blip r:embed="rId3"/>
          <a:srcRect/>
          <a:stretch>
            <a:fillRect/>
          </a:stretch>
        </p:blipFill>
        <p:spPr bwMode="auto">
          <a:xfrm>
            <a:off x="152400" y="6096000"/>
            <a:ext cx="1752600" cy="725488"/>
          </a:xfrm>
          <a:prstGeom prst="rect">
            <a:avLst/>
          </a:prstGeom>
          <a:noFill/>
          <a:ln w="9525">
            <a:noFill/>
            <a:miter lim="800000"/>
            <a:headEnd/>
            <a:tailEnd/>
          </a:ln>
        </p:spPr>
      </p:pic>
      <p:sp>
        <p:nvSpPr>
          <p:cNvPr id="4" name="Title 1"/>
          <p:cNvSpPr txBox="1">
            <a:spLocks/>
          </p:cNvSpPr>
          <p:nvPr userDrawn="1"/>
        </p:nvSpPr>
        <p:spPr>
          <a:xfrm>
            <a:off x="838200" y="6324600"/>
            <a:ext cx="8229600" cy="457200"/>
          </a:xfrm>
          <a:prstGeom prst="rect">
            <a:avLst/>
          </a:prstGeom>
        </p:spPr>
        <p:txBody>
          <a:bodyPr anchor="ctr">
            <a:normAutofit fontScale="92500" lnSpcReduction="20000"/>
          </a:bodyPr>
          <a:lstStyle/>
          <a:p>
            <a:pPr algn="r" fontAlgn="auto">
              <a:spcAft>
                <a:spcPts val="0"/>
              </a:spcAft>
              <a:defRPr/>
            </a:pPr>
            <a:r>
              <a:rPr lang="en-US" sz="1700" b="1" dirty="0">
                <a:solidFill>
                  <a:srgbClr val="000099"/>
                </a:solidFill>
                <a:latin typeface="HP Simplified" pitchFamily="34" charset="0"/>
                <a:ea typeface="+mj-ea"/>
              </a:rPr>
              <a:t>DEPARTEMEN AGRIBISNIS, FEM IPB</a:t>
            </a:r>
          </a:p>
          <a:p>
            <a:pPr algn="r" fontAlgn="auto">
              <a:spcAft>
                <a:spcPts val="0"/>
              </a:spcAft>
              <a:defRPr/>
            </a:pPr>
            <a:r>
              <a:rPr lang="en-US" sz="1500" b="1" dirty="0">
                <a:solidFill>
                  <a:srgbClr val="000099"/>
                </a:solidFill>
                <a:latin typeface="HP Simplified" pitchFamily="34" charset="0"/>
                <a:ea typeface="+mj-ea"/>
              </a:rPr>
              <a:t>http://agribisnis.ipb.ac.id</a:t>
            </a:r>
            <a:endParaRPr lang="en-US" sz="1500" b="1" dirty="0">
              <a:solidFill>
                <a:srgbClr val="000099"/>
              </a:solidFill>
              <a:latin typeface="HP Simplified" pitchFamily="34" charset="0"/>
              <a:ea typeface="+mj-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1 copy"/>
          <p:cNvPicPr>
            <a:picLocks noChangeAspect="1" noChangeArrowheads="1"/>
          </p:cNvPicPr>
          <p:nvPr userDrawn="1"/>
        </p:nvPicPr>
        <p:blipFill>
          <a:blip r:embed="rId2"/>
          <a:srcRect/>
          <a:stretch>
            <a:fillRect/>
          </a:stretch>
        </p:blipFill>
        <p:spPr bwMode="auto">
          <a:xfrm>
            <a:off x="8316913" y="74613"/>
            <a:ext cx="762000" cy="762000"/>
          </a:xfrm>
          <a:prstGeom prst="rect">
            <a:avLst/>
          </a:prstGeom>
          <a:noFill/>
          <a:ln w="9525">
            <a:noFill/>
            <a:miter lim="800000"/>
            <a:headEnd/>
            <a:tailEnd/>
          </a:ln>
        </p:spPr>
      </p:pic>
      <p:pic>
        <p:nvPicPr>
          <p:cNvPr id="6" name="Picture 7" descr="logo AGB 2014 Baru (transparan).png"/>
          <p:cNvPicPr>
            <a:picLocks noChangeAspect="1" noChangeArrowheads="1"/>
          </p:cNvPicPr>
          <p:nvPr userDrawn="1"/>
        </p:nvPicPr>
        <p:blipFill>
          <a:blip r:embed="rId3"/>
          <a:srcRect/>
          <a:stretch>
            <a:fillRect/>
          </a:stretch>
        </p:blipFill>
        <p:spPr bwMode="auto">
          <a:xfrm>
            <a:off x="152400" y="6096000"/>
            <a:ext cx="1752600" cy="725488"/>
          </a:xfrm>
          <a:prstGeom prst="rect">
            <a:avLst/>
          </a:prstGeom>
          <a:noFill/>
          <a:ln w="9525">
            <a:noFill/>
            <a:miter lim="800000"/>
            <a:headEnd/>
            <a:tailEnd/>
          </a:ln>
        </p:spPr>
      </p:pic>
      <p:sp>
        <p:nvSpPr>
          <p:cNvPr id="7" name="Title 1"/>
          <p:cNvSpPr txBox="1">
            <a:spLocks/>
          </p:cNvSpPr>
          <p:nvPr userDrawn="1"/>
        </p:nvSpPr>
        <p:spPr>
          <a:xfrm>
            <a:off x="838200" y="6324600"/>
            <a:ext cx="8229600" cy="457200"/>
          </a:xfrm>
          <a:prstGeom prst="rect">
            <a:avLst/>
          </a:prstGeom>
        </p:spPr>
        <p:txBody>
          <a:bodyPr anchor="ctr">
            <a:normAutofit fontScale="92500" lnSpcReduction="20000"/>
          </a:bodyPr>
          <a:lstStyle/>
          <a:p>
            <a:pPr algn="r" fontAlgn="auto">
              <a:spcAft>
                <a:spcPts val="0"/>
              </a:spcAft>
              <a:defRPr/>
            </a:pPr>
            <a:r>
              <a:rPr lang="en-US" sz="1700" b="1" dirty="0">
                <a:solidFill>
                  <a:srgbClr val="000099"/>
                </a:solidFill>
                <a:latin typeface="HP Simplified" pitchFamily="34" charset="0"/>
                <a:ea typeface="+mj-ea"/>
              </a:rPr>
              <a:t>DEPARTEMEN AGRIBISNIS, FEM IPB</a:t>
            </a:r>
          </a:p>
          <a:p>
            <a:pPr algn="r" fontAlgn="auto">
              <a:spcAft>
                <a:spcPts val="0"/>
              </a:spcAft>
              <a:defRPr/>
            </a:pPr>
            <a:r>
              <a:rPr lang="en-US" sz="1500" b="1" dirty="0">
                <a:solidFill>
                  <a:srgbClr val="000099"/>
                </a:solidFill>
                <a:latin typeface="HP Simplified" pitchFamily="34" charset="0"/>
                <a:ea typeface="+mj-ea"/>
              </a:rPr>
              <a:t>http://agribisnis.ipb.ac.id</a:t>
            </a:r>
            <a:endParaRPr lang="en-US" sz="1500" b="1" dirty="0">
              <a:solidFill>
                <a:srgbClr val="000099"/>
              </a:solidFill>
              <a:latin typeface="HP Simplified" pitchFamily="34" charset="0"/>
              <a:ea typeface="+mj-ea"/>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1"/>
            <a:ext cx="5111750"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1"/>
            <a:ext cx="3008313"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B78AB3-AB7D-46FC-A600-26B0A86AB08A}" type="datetimeFigureOut">
              <a:rPr lang="en-US"/>
              <a:pPr>
                <a:defRPr/>
              </a:pPr>
              <a:t>8/2/2018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2A425A-FEDC-437E-807C-9049FCB064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BAED7D-FA20-42F1-8B50-259DC9B96F3D}" type="datetimeFigureOut">
              <a:rPr lang="en-US"/>
              <a:pPr>
                <a:defRPr/>
              </a:pPr>
              <a:t>8/2/2018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824141-4226-4A0B-B23B-37C49869DC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1AC12D3-D664-43D8-B661-F4AE6E9BCA14}" type="datetimeFigureOut">
              <a:rPr lang="id-ID"/>
              <a:pPr>
                <a:defRPr/>
              </a:pPr>
              <a:t>02/08/2018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A3C9FC4-F6CD-4E63-A93F-996F82126C51}"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B08A335-913B-4434-AB9D-4864FC769631}" type="datetimeFigureOut">
              <a:rPr lang="en-US"/>
              <a:pPr>
                <a:defRPr/>
              </a:pPr>
              <a:t>8/2/2018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F2C692AE-12E3-446C-9BD0-E06C1F9D85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286116" y="1214422"/>
            <a:ext cx="5457836" cy="1143008"/>
          </a:xfrm>
        </p:spPr>
        <p:style>
          <a:lnRef idx="0">
            <a:schemeClr val="dk1"/>
          </a:lnRef>
          <a:fillRef idx="3">
            <a:schemeClr val="dk1"/>
          </a:fillRef>
          <a:effectRef idx="3">
            <a:schemeClr val="dk1"/>
          </a:effectRef>
          <a:fontRef idx="minor">
            <a:schemeClr val="lt1"/>
          </a:fontRef>
        </p:style>
        <p:txBody>
          <a:bodyPr/>
          <a:lstStyle/>
          <a:p>
            <a:r>
              <a:rPr lang="en-US" sz="2400" dirty="0" smtClean="0">
                <a:solidFill>
                  <a:schemeClr val="bg1"/>
                </a:solidFill>
                <a:latin typeface="Times New Roman" pitchFamily="18" charset="0"/>
                <a:cs typeface="Times New Roman" pitchFamily="18" charset="0"/>
              </a:rPr>
              <a:t>KONSEP PEMASARAN AGRIBISNIS : PENDEKATAN EKONOMI</a:t>
            </a:r>
            <a:endParaRPr lang="id-ID" sz="2400" dirty="0">
              <a:solidFill>
                <a:schemeClr val="bg1"/>
              </a:solidFill>
              <a:latin typeface="Times New Roman" pitchFamily="18" charset="0"/>
              <a:cs typeface="Times New Roman" pitchFamily="18" charset="0"/>
            </a:endParaRPr>
          </a:p>
        </p:txBody>
      </p:sp>
      <p:pic>
        <p:nvPicPr>
          <p:cNvPr id="7" name="Picture 6" descr="F:\PENELITIAN\PENELITIAN 2016\Orange Book\Buku Agrimarketing\Agrimarketing, Dr. Ir. Ratna Winandi, MS (Juli 2012)\AGRIMARKETING.jpg"/>
          <p:cNvPicPr/>
          <p:nvPr/>
        </p:nvPicPr>
        <p:blipFill>
          <a:blip r:embed="rId2"/>
          <a:srcRect/>
          <a:stretch>
            <a:fillRect/>
          </a:stretch>
        </p:blipFill>
        <p:spPr bwMode="auto">
          <a:xfrm>
            <a:off x="295816" y="2428868"/>
            <a:ext cx="2775986" cy="3875726"/>
          </a:xfrm>
          <a:prstGeom prst="rect">
            <a:avLst/>
          </a:prstGeom>
          <a:ln w="88900" cap="sq" cmpd="thickThin">
            <a:solidFill>
              <a:srgbClr val="000000"/>
            </a:solidFill>
            <a:prstDash val="solid"/>
            <a:miter lim="800000"/>
          </a:ln>
          <a:effectLst>
            <a:innerShdw blurRad="76200">
              <a:srgbClr val="000000"/>
            </a:innerShdw>
          </a:effectLst>
        </p:spPr>
      </p:pic>
      <p:sp>
        <p:nvSpPr>
          <p:cNvPr id="9" name="Title 1"/>
          <p:cNvSpPr txBox="1">
            <a:spLocks/>
          </p:cNvSpPr>
          <p:nvPr/>
        </p:nvSpPr>
        <p:spPr bwMode="auto">
          <a:xfrm>
            <a:off x="3571868" y="3357562"/>
            <a:ext cx="4957770" cy="10413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Oleh</a:t>
            </a:r>
            <a:r>
              <a:rPr kumimoji="0" lang="en-US" sz="24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Dr. Ir. </a:t>
            </a:r>
            <a:r>
              <a:rPr kumimoji="0" lang="en-US" sz="2400" b="0"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Ratna</a:t>
            </a:r>
            <a:r>
              <a:rPr kumimoji="0" lang="en-US" sz="24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Winandi</a:t>
            </a:r>
            <a:r>
              <a:rPr kumimoji="0" lang="en-US" sz="24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MS</a:t>
            </a:r>
            <a:endParaRPr kumimoji="0" lang="id-ID" sz="24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12" name="TextBox 11"/>
          <p:cNvSpPr txBox="1"/>
          <p:nvPr/>
        </p:nvSpPr>
        <p:spPr>
          <a:xfrm>
            <a:off x="3214678" y="6488668"/>
            <a:ext cx="5929354" cy="369332"/>
          </a:xfrm>
          <a:prstGeom prst="rect">
            <a:avLst/>
          </a:prstGeom>
          <a:noFill/>
        </p:spPr>
        <p:txBody>
          <a:bodyPr wrap="square" rtlCol="0">
            <a:spAutoFit/>
          </a:bodyPr>
          <a:lstStyle/>
          <a:p>
            <a:r>
              <a:rPr lang="en-US" dirty="0" err="1" smtClean="0"/>
              <a:t>Disampaikan</a:t>
            </a:r>
            <a:r>
              <a:rPr lang="en-US" dirty="0" smtClean="0"/>
              <a:t> </a:t>
            </a:r>
            <a:r>
              <a:rPr lang="en-US" dirty="0" err="1" smtClean="0"/>
              <a:t>pada</a:t>
            </a:r>
            <a:r>
              <a:rPr lang="en-US" dirty="0" smtClean="0"/>
              <a:t> </a:t>
            </a:r>
            <a:r>
              <a:rPr lang="en-US" dirty="0" err="1" smtClean="0"/>
              <a:t>Orasi</a:t>
            </a:r>
            <a:r>
              <a:rPr lang="en-US" dirty="0" smtClean="0"/>
              <a:t> </a:t>
            </a:r>
            <a:r>
              <a:rPr lang="en-US" dirty="0" err="1" smtClean="0"/>
              <a:t>Purnabhakti</a:t>
            </a:r>
            <a:r>
              <a:rPr lang="en-US" dirty="0" smtClean="0"/>
              <a:t> (</a:t>
            </a:r>
            <a:r>
              <a:rPr lang="en-US" dirty="0" err="1" smtClean="0"/>
              <a:t>Selasa</a:t>
            </a:r>
            <a:r>
              <a:rPr lang="en-US" dirty="0" smtClean="0"/>
              <a:t>, 7 </a:t>
            </a:r>
            <a:r>
              <a:rPr lang="en-US" dirty="0" err="1" smtClean="0"/>
              <a:t>Agustus</a:t>
            </a:r>
            <a:r>
              <a:rPr lang="en-US" dirty="0" smtClean="0"/>
              <a:t> 2018)</a:t>
            </a:r>
            <a:endParaRPr lang="id-ID" dirty="0"/>
          </a:p>
        </p:txBody>
      </p:sp>
      <p:sp>
        <p:nvSpPr>
          <p:cNvPr id="13" name="TextBox 12"/>
          <p:cNvSpPr txBox="1"/>
          <p:nvPr/>
        </p:nvSpPr>
        <p:spPr>
          <a:xfrm>
            <a:off x="4357686" y="5214950"/>
            <a:ext cx="3472169" cy="923330"/>
          </a:xfrm>
          <a:prstGeom prst="rect">
            <a:avLst/>
          </a:prstGeom>
          <a:noFill/>
        </p:spPr>
        <p:txBody>
          <a:bodyPr wrap="none" rtlCol="0">
            <a:spAutoFit/>
          </a:bodyPr>
          <a:lstStyle/>
          <a:p>
            <a:pPr algn="ctr"/>
            <a:r>
              <a:rPr lang="en-US" b="1" dirty="0" err="1" smtClean="0"/>
              <a:t>Departemen</a:t>
            </a:r>
            <a:r>
              <a:rPr lang="en-US" b="1" dirty="0" smtClean="0"/>
              <a:t> </a:t>
            </a:r>
            <a:r>
              <a:rPr lang="en-US" b="1" dirty="0" err="1" smtClean="0"/>
              <a:t>Agribisnis</a:t>
            </a:r>
            <a:endParaRPr lang="en-US" b="1" dirty="0" smtClean="0"/>
          </a:p>
          <a:p>
            <a:pPr algn="ctr"/>
            <a:r>
              <a:rPr lang="en-US" b="1" dirty="0" err="1" smtClean="0"/>
              <a:t>Fakultas</a:t>
            </a:r>
            <a:r>
              <a:rPr lang="en-US" b="1" dirty="0" smtClean="0"/>
              <a:t> </a:t>
            </a:r>
            <a:r>
              <a:rPr lang="en-US" b="1" dirty="0" err="1" smtClean="0"/>
              <a:t>Ekonomi</a:t>
            </a:r>
            <a:r>
              <a:rPr lang="en-US" b="1" dirty="0" smtClean="0"/>
              <a:t> </a:t>
            </a:r>
            <a:r>
              <a:rPr lang="en-US" b="1" dirty="0" err="1" smtClean="0"/>
              <a:t>dan</a:t>
            </a:r>
            <a:r>
              <a:rPr lang="en-US" b="1" dirty="0" smtClean="0"/>
              <a:t> </a:t>
            </a:r>
            <a:r>
              <a:rPr lang="en-US" b="1" dirty="0" err="1" smtClean="0"/>
              <a:t>Manajemen</a:t>
            </a:r>
            <a:endParaRPr lang="en-US" b="1" dirty="0" smtClean="0"/>
          </a:p>
          <a:p>
            <a:pPr algn="ctr"/>
            <a:r>
              <a:rPr lang="en-US" b="1" dirty="0" smtClean="0"/>
              <a:t>IPB</a:t>
            </a:r>
            <a:endParaRPr lang="id-ID"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pic>
        <p:nvPicPr>
          <p:cNvPr id="25603" name="Picture 7"/>
          <p:cNvPicPr>
            <a:picLocks noChangeAspect="1" noChangeArrowheads="1"/>
          </p:cNvPicPr>
          <p:nvPr/>
        </p:nvPicPr>
        <p:blipFill>
          <a:blip r:embed="rId2"/>
          <a:srcRect/>
          <a:stretch>
            <a:fillRect/>
          </a:stretch>
        </p:blipFill>
        <p:spPr bwMode="auto">
          <a:xfrm>
            <a:off x="0" y="0"/>
            <a:ext cx="9144000" cy="5638800"/>
          </a:xfrm>
          <a:prstGeom prst="rect">
            <a:avLst/>
          </a:prstGeom>
          <a:noFill/>
          <a:ln w="9525">
            <a:noFill/>
            <a:miter lim="800000"/>
            <a:headEnd/>
            <a:tailEnd/>
          </a:ln>
        </p:spPr>
      </p:pic>
      <p:sp>
        <p:nvSpPr>
          <p:cNvPr id="6" name="Text Box 2"/>
          <p:cNvSpPr txBox="1">
            <a:spLocks noChangeArrowheads="1"/>
          </p:cNvSpPr>
          <p:nvPr/>
        </p:nvSpPr>
        <p:spPr bwMode="auto">
          <a:xfrm>
            <a:off x="1371600" y="3505200"/>
            <a:ext cx="6399213" cy="1108075"/>
          </a:xfrm>
          <a:prstGeom prst="rect">
            <a:avLst/>
          </a:prstGeom>
          <a:noFill/>
          <a:ln w="12700">
            <a:noFill/>
            <a:miter lim="800000"/>
            <a:headEnd/>
            <a:tailEnd/>
          </a:ln>
        </p:spPr>
        <p:txBody>
          <a:bodyPr>
            <a:spAutoFit/>
          </a:bodyPr>
          <a:lstStyle/>
          <a:p>
            <a:pPr algn="ctr" fontAlgn="auto">
              <a:spcBef>
                <a:spcPts val="0"/>
              </a:spcBef>
              <a:spcAft>
                <a:spcPts val="0"/>
              </a:spcAft>
              <a:defRPr/>
            </a:pPr>
            <a:r>
              <a:rPr lang="id-ID" sz="6600" b="1" dirty="0">
                <a:solidFill>
                  <a:prstClr val="white"/>
                </a:solidFill>
                <a:effectLst>
                  <a:outerShdw blurRad="38100" dist="38100" dir="2700000" algn="tl">
                    <a:srgbClr val="C0C0C0"/>
                  </a:outerShdw>
                </a:effectLst>
                <a:latin typeface="Lucida Calligraphy" pitchFamily="66" charset="0"/>
                <a:cs typeface="+mn-cs"/>
              </a:rPr>
              <a:t>Terimakasih</a:t>
            </a:r>
            <a:endParaRPr lang="en-US" sz="6600" b="1" dirty="0">
              <a:solidFill>
                <a:prstClr val="white"/>
              </a:solidFill>
              <a:effectLst>
                <a:outerShdw blurRad="38100" dist="38100" dir="2700000" algn="tl">
                  <a:srgbClr val="C0C0C0"/>
                </a:outerShdw>
              </a:effectLst>
              <a:latin typeface="Lucida Calligraphy" pitchFamily="66" charset="0"/>
              <a:cs typeface="+mn-cs"/>
            </a:endParaRPr>
          </a:p>
        </p:txBody>
      </p:sp>
      <p:pic>
        <p:nvPicPr>
          <p:cNvPr id="25605" name="Picture 7" descr="C:\Users\User\Downloads\Logo BAN PT.png"/>
          <p:cNvPicPr>
            <a:picLocks noChangeAspect="1" noChangeArrowheads="1"/>
          </p:cNvPicPr>
          <p:nvPr/>
        </p:nvPicPr>
        <p:blipFill>
          <a:blip r:embed="rId3"/>
          <a:srcRect/>
          <a:stretch>
            <a:fillRect/>
          </a:stretch>
        </p:blipFill>
        <p:spPr bwMode="auto">
          <a:xfrm>
            <a:off x="0" y="5715000"/>
            <a:ext cx="3276600" cy="990600"/>
          </a:xfrm>
          <a:prstGeom prst="rect">
            <a:avLst/>
          </a:prstGeom>
          <a:noFill/>
          <a:ln w="9525">
            <a:noFill/>
            <a:miter lim="800000"/>
            <a:headEnd/>
            <a:tailEnd/>
          </a:ln>
        </p:spPr>
      </p:pic>
      <p:pic>
        <p:nvPicPr>
          <p:cNvPr id="25606" name="Picture 3"/>
          <p:cNvPicPr>
            <a:picLocks noChangeAspect="1" noChangeArrowheads="1"/>
          </p:cNvPicPr>
          <p:nvPr/>
        </p:nvPicPr>
        <p:blipFill>
          <a:blip r:embed="rId4"/>
          <a:srcRect/>
          <a:stretch>
            <a:fillRect/>
          </a:stretch>
        </p:blipFill>
        <p:spPr bwMode="auto">
          <a:xfrm>
            <a:off x="3733800" y="5867400"/>
            <a:ext cx="2590800" cy="990600"/>
          </a:xfrm>
          <a:prstGeom prst="rect">
            <a:avLst/>
          </a:prstGeom>
          <a:noFill/>
          <a:ln w="9525">
            <a:noFill/>
            <a:miter lim="800000"/>
            <a:headEnd/>
            <a:tailEnd/>
          </a:ln>
        </p:spPr>
      </p:pic>
      <p:grpSp>
        <p:nvGrpSpPr>
          <p:cNvPr id="2" name="Group 9"/>
          <p:cNvGrpSpPr>
            <a:grpSpLocks/>
          </p:cNvGrpSpPr>
          <p:nvPr/>
        </p:nvGrpSpPr>
        <p:grpSpPr bwMode="auto">
          <a:xfrm>
            <a:off x="6400800" y="5867400"/>
            <a:ext cx="2743200" cy="922338"/>
            <a:chOff x="5495925" y="6075135"/>
            <a:chExt cx="2200275" cy="554265"/>
          </a:xfrm>
        </p:grpSpPr>
        <p:pic>
          <p:nvPicPr>
            <p:cNvPr id="25610" name="Picture 2" descr="http://www.aacsb.edu/images/logo.gif"/>
            <p:cNvPicPr>
              <a:picLocks noChangeAspect="1" noChangeArrowheads="1"/>
            </p:cNvPicPr>
            <p:nvPr/>
          </p:nvPicPr>
          <p:blipFill>
            <a:blip r:embed="rId5"/>
            <a:srcRect/>
            <a:stretch>
              <a:fillRect/>
            </a:stretch>
          </p:blipFill>
          <p:spPr bwMode="auto">
            <a:xfrm>
              <a:off x="6334125" y="6075135"/>
              <a:ext cx="1362075" cy="554265"/>
            </a:xfrm>
            <a:prstGeom prst="rect">
              <a:avLst/>
            </a:prstGeom>
            <a:noFill/>
            <a:ln w="9525">
              <a:noFill/>
              <a:miter lim="800000"/>
              <a:headEnd/>
              <a:tailEnd/>
            </a:ln>
          </p:spPr>
        </p:pic>
        <p:sp>
          <p:nvSpPr>
            <p:cNvPr id="12" name="Title 1"/>
            <p:cNvSpPr txBox="1">
              <a:spLocks/>
            </p:cNvSpPr>
            <p:nvPr/>
          </p:nvSpPr>
          <p:spPr>
            <a:xfrm>
              <a:off x="5495925" y="6151454"/>
              <a:ext cx="914235" cy="380640"/>
            </a:xfrm>
            <a:prstGeom prst="rect">
              <a:avLst/>
            </a:prstGeom>
          </p:spPr>
          <p:txBody>
            <a:bodyPr anchor="ctr">
              <a:normAutofit fontScale="97500"/>
            </a:bodyPr>
            <a:lstStyle/>
            <a:p>
              <a:pPr algn="ctr" fontAlgn="auto">
                <a:spcAft>
                  <a:spcPts val="0"/>
                </a:spcAft>
                <a:defRPr/>
              </a:pPr>
              <a:r>
                <a:rPr lang="en-US" sz="1600" b="1" i="1" dirty="0">
                  <a:solidFill>
                    <a:srgbClr val="4F81BD"/>
                  </a:solidFill>
                  <a:latin typeface="+mn-lt"/>
                  <a:cs typeface="+mn-cs"/>
                </a:rPr>
                <a:t>Member of</a:t>
              </a:r>
              <a:endParaRPr lang="en-US" sz="1600" b="1" i="1" dirty="0">
                <a:solidFill>
                  <a:srgbClr val="4F81BD"/>
                </a:solidFill>
                <a:latin typeface="+mn-lt"/>
                <a:cs typeface="+mn-cs"/>
              </a:endParaRPr>
            </a:p>
          </p:txBody>
        </p:sp>
      </p:grpSp>
      <p:sp>
        <p:nvSpPr>
          <p:cNvPr id="13" name="Rounded Rectangle 12"/>
          <p:cNvSpPr/>
          <p:nvPr/>
        </p:nvSpPr>
        <p:spPr>
          <a:xfrm>
            <a:off x="3657600" y="5638800"/>
            <a:ext cx="24384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solidFill>
                  <a:prstClr val="black"/>
                </a:solidFill>
                <a:latin typeface="Century Gothic" pitchFamily="34" charset="0"/>
                <a:cs typeface="Arial" pitchFamily="34" charset="0"/>
              </a:rPr>
              <a:t>Assessed By: </a:t>
            </a:r>
          </a:p>
        </p:txBody>
      </p:sp>
      <p:sp>
        <p:nvSpPr>
          <p:cNvPr id="14" name="Title 1"/>
          <p:cNvSpPr txBox="1">
            <a:spLocks/>
          </p:cNvSpPr>
          <p:nvPr/>
        </p:nvSpPr>
        <p:spPr>
          <a:xfrm>
            <a:off x="2209800" y="4572000"/>
            <a:ext cx="4648200" cy="838200"/>
          </a:xfrm>
          <a:prstGeom prst="rect">
            <a:avLst/>
          </a:prstGeom>
        </p:spPr>
        <p:txBody>
          <a:bodyPr anchor="ctr">
            <a:normAutofit fontScale="92500" lnSpcReduction="20000"/>
          </a:bodyPr>
          <a:lstStyle/>
          <a:p>
            <a:pPr algn="ctr" fontAlgn="auto">
              <a:spcAft>
                <a:spcPts val="0"/>
              </a:spcAft>
              <a:defRPr/>
            </a:pPr>
            <a:r>
              <a:rPr lang="en-US" sz="2400" b="1" dirty="0">
                <a:solidFill>
                  <a:prstClr val="white"/>
                </a:solidFill>
                <a:latin typeface="HP Simplified" pitchFamily="34" charset="0"/>
              </a:rPr>
              <a:t>DEPARTEMEN AGRIBISNIS, FEM IPB</a:t>
            </a:r>
          </a:p>
          <a:p>
            <a:pPr algn="ctr" fontAlgn="auto">
              <a:spcAft>
                <a:spcPts val="0"/>
              </a:spcAft>
              <a:defRPr/>
            </a:pPr>
            <a:r>
              <a:rPr lang="en-US" b="1" dirty="0">
                <a:solidFill>
                  <a:prstClr val="white"/>
                </a:solidFill>
                <a:latin typeface="HP Simplified" pitchFamily="34" charset="0"/>
              </a:rPr>
              <a:t>http://agribisnis.ipb.ac.id</a:t>
            </a:r>
            <a:endParaRPr lang="en-US" b="1" dirty="0">
              <a:solidFill>
                <a:prstClr val="white"/>
              </a:solidFill>
              <a:latin typeface="HP Simplifie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417514"/>
            <a:ext cx="8229600" cy="2968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PENDAHULUAN</a:t>
            </a:r>
            <a:endParaRPr kumimoji="0" lang="id-ID" sz="36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TextBox 8"/>
          <p:cNvSpPr txBox="1"/>
          <p:nvPr/>
        </p:nvSpPr>
        <p:spPr>
          <a:xfrm>
            <a:off x="966417" y="1142984"/>
            <a:ext cx="1533881" cy="369332"/>
          </a:xfrm>
          <a:prstGeom prst="rect">
            <a:avLst/>
          </a:prstGeom>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err="1" smtClean="0">
                <a:latin typeface="Times New Roman" pitchFamily="18" charset="0"/>
                <a:cs typeface="Times New Roman" pitchFamily="18" charset="0"/>
              </a:rPr>
              <a:t>Produk</a:t>
            </a:r>
            <a:r>
              <a:rPr lang="en-US" dirty="0" smtClean="0">
                <a:latin typeface="Times New Roman" pitchFamily="18" charset="0"/>
                <a:cs typeface="Times New Roman" pitchFamily="18" charset="0"/>
              </a:rPr>
              <a:t> Primer</a:t>
            </a:r>
            <a:endParaRPr lang="id-ID" dirty="0">
              <a:latin typeface="Times New Roman" pitchFamily="18" charset="0"/>
              <a:cs typeface="Times New Roman" pitchFamily="18" charset="0"/>
            </a:endParaRPr>
          </a:p>
        </p:txBody>
      </p:sp>
      <p:sp>
        <p:nvSpPr>
          <p:cNvPr id="10" name="TextBox 9"/>
          <p:cNvSpPr txBox="1"/>
          <p:nvPr/>
        </p:nvSpPr>
        <p:spPr>
          <a:xfrm>
            <a:off x="3500430" y="1142984"/>
            <a:ext cx="2183098" cy="369332"/>
          </a:xfrm>
          <a:prstGeom prst="rect">
            <a:avLst/>
          </a:prstGeom>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err="1" smtClean="0">
                <a:latin typeface="Times New Roman" pitchFamily="18" charset="0"/>
                <a:cs typeface="Times New Roman" pitchFamily="18" charset="0"/>
              </a:rPr>
              <a:t>Produk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Setengah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Jadi</a:t>
            </a:r>
            <a:endParaRPr lang="id-ID" dirty="0">
              <a:latin typeface="Times New Roman" pitchFamily="18" charset="0"/>
              <a:cs typeface="Times New Roman" pitchFamily="18" charset="0"/>
            </a:endParaRPr>
          </a:p>
        </p:txBody>
      </p:sp>
      <p:sp>
        <p:nvSpPr>
          <p:cNvPr id="11" name="TextBox 10"/>
          <p:cNvSpPr txBox="1"/>
          <p:nvPr/>
        </p:nvSpPr>
        <p:spPr>
          <a:xfrm>
            <a:off x="6719904" y="1142984"/>
            <a:ext cx="1281120" cy="369332"/>
          </a:xfrm>
          <a:prstGeom prst="rect">
            <a:avLst/>
          </a:prstGeom>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err="1" smtClean="0">
                <a:latin typeface="Times New Roman" pitchFamily="18" charset="0"/>
                <a:cs typeface="Times New Roman" pitchFamily="18" charset="0"/>
              </a:rPr>
              <a:t>Produk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Jadi</a:t>
            </a:r>
            <a:endParaRPr lang="id-ID" dirty="0">
              <a:latin typeface="Times New Roman" pitchFamily="18" charset="0"/>
              <a:cs typeface="Times New Roman" pitchFamily="18" charset="0"/>
            </a:endParaRPr>
          </a:p>
        </p:txBody>
      </p:sp>
      <p:sp>
        <p:nvSpPr>
          <p:cNvPr id="12" name="Rectangle 11"/>
          <p:cNvSpPr/>
          <p:nvPr/>
        </p:nvSpPr>
        <p:spPr>
          <a:xfrm>
            <a:off x="857224" y="3786190"/>
            <a:ext cx="7354321"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A</a:t>
            </a:r>
            <a:r>
              <a:rPr lang="id-ID" sz="2800" b="1" dirty="0" smtClean="0">
                <a:latin typeface="Times New Roman" pitchFamily="18" charset="0"/>
                <a:cs typeface="Times New Roman" pitchFamily="18" charset="0"/>
              </a:rPr>
              <a:t>nalisis </a:t>
            </a:r>
            <a:r>
              <a:rPr lang="en-US" sz="2800" b="1" dirty="0" smtClean="0">
                <a:latin typeface="Times New Roman" pitchFamily="18" charset="0"/>
                <a:cs typeface="Times New Roman" pitchFamily="18" charset="0"/>
              </a:rPr>
              <a:t>P</a:t>
            </a:r>
            <a:r>
              <a:rPr lang="id-ID" sz="2800" b="1" dirty="0" smtClean="0">
                <a:latin typeface="Times New Roman" pitchFamily="18" charset="0"/>
                <a:cs typeface="Times New Roman" pitchFamily="18" charset="0"/>
              </a:rPr>
              <a:t>emasaran </a:t>
            </a:r>
            <a:r>
              <a:rPr lang="en-US" sz="2800" b="1" dirty="0" smtClean="0">
                <a:latin typeface="Times New Roman" pitchFamily="18" charset="0"/>
                <a:cs typeface="Times New Roman" pitchFamily="18" charset="0"/>
              </a:rPr>
              <a:t>A</a:t>
            </a:r>
            <a:r>
              <a:rPr lang="id-ID" sz="2800" b="1" dirty="0" smtClean="0">
                <a:latin typeface="Times New Roman" pitchFamily="18" charset="0"/>
                <a:cs typeface="Times New Roman" pitchFamily="18" charset="0"/>
              </a:rPr>
              <a:t>gribisnis (</a:t>
            </a:r>
            <a:r>
              <a:rPr lang="en-US" sz="2800" b="1" i="1" dirty="0" smtClean="0">
                <a:latin typeface="Times New Roman" pitchFamily="18" charset="0"/>
                <a:cs typeface="Times New Roman" pitchFamily="18" charset="0"/>
              </a:rPr>
              <a:t>A</a:t>
            </a:r>
            <a:r>
              <a:rPr lang="id-ID" sz="2800" b="1" i="1" dirty="0" smtClean="0">
                <a:latin typeface="Times New Roman" pitchFamily="18" charset="0"/>
                <a:cs typeface="Times New Roman" pitchFamily="18" charset="0"/>
              </a:rPr>
              <a:t>grimarketing</a:t>
            </a:r>
            <a:r>
              <a:rPr lang="id-ID" sz="2800" b="1" dirty="0" smtClean="0">
                <a:latin typeface="Times New Roman" pitchFamily="18" charset="0"/>
                <a:cs typeface="Times New Roman" pitchFamily="18" charset="0"/>
              </a:rPr>
              <a:t>)</a:t>
            </a:r>
            <a:endParaRPr lang="id-ID" sz="2800" b="1" dirty="0">
              <a:latin typeface="Times New Roman" pitchFamily="18" charset="0"/>
              <a:cs typeface="Times New Roman" pitchFamily="18" charset="0"/>
            </a:endParaRPr>
          </a:p>
        </p:txBody>
      </p:sp>
      <p:sp>
        <p:nvSpPr>
          <p:cNvPr id="13" name="AutoShape 2" descr="Image result for peta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4" name="Down Arrow 13"/>
          <p:cNvSpPr/>
          <p:nvPr/>
        </p:nvSpPr>
        <p:spPr>
          <a:xfrm>
            <a:off x="4286248" y="3500438"/>
            <a:ext cx="428628" cy="3571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pic>
        <p:nvPicPr>
          <p:cNvPr id="15" name="Picture 14" descr="Image result for kakao"/>
          <p:cNvPicPr/>
          <p:nvPr/>
        </p:nvPicPr>
        <p:blipFill>
          <a:blip r:embed="rId2"/>
          <a:srcRect r="17380"/>
          <a:stretch>
            <a:fillRect/>
          </a:stretch>
        </p:blipFill>
        <p:spPr bwMode="auto">
          <a:xfrm>
            <a:off x="785786" y="1714488"/>
            <a:ext cx="1928826" cy="15716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15" descr="Image result for minyak kakao"/>
          <p:cNvPicPr/>
          <p:nvPr/>
        </p:nvPicPr>
        <p:blipFill>
          <a:blip r:embed="rId3"/>
          <a:srcRect r="20465"/>
          <a:stretch>
            <a:fillRect/>
          </a:stretch>
        </p:blipFill>
        <p:spPr bwMode="auto">
          <a:xfrm>
            <a:off x="6429388" y="1714489"/>
            <a:ext cx="1928826" cy="15716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Picture 16" descr="Image result for lemak kakao"/>
          <p:cNvPicPr/>
          <p:nvPr/>
        </p:nvPicPr>
        <p:blipFill>
          <a:blip r:embed="rId4" cstate="print"/>
          <a:srcRect l="7832" t="9312" b="12023"/>
          <a:stretch>
            <a:fillRect/>
          </a:stretch>
        </p:blipFill>
        <p:spPr bwMode="auto">
          <a:xfrm>
            <a:off x="3857620" y="1714488"/>
            <a:ext cx="1428760" cy="15716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Picture 18" descr="Image result for petani"/>
          <p:cNvPicPr/>
          <p:nvPr/>
        </p:nvPicPr>
        <p:blipFill>
          <a:blip r:embed="rId5"/>
          <a:srcRect/>
          <a:stretch>
            <a:fillRect/>
          </a:stretch>
        </p:blipFill>
        <p:spPr bwMode="auto">
          <a:xfrm>
            <a:off x="1571604" y="4917056"/>
            <a:ext cx="2457861" cy="1317708"/>
          </a:xfrm>
          <a:prstGeom prst="rect">
            <a:avLst/>
          </a:prstGeom>
          <a:ln>
            <a:noFill/>
          </a:ln>
          <a:effectLst>
            <a:outerShdw blurRad="292100" dist="139700" dir="2700000" algn="tl" rotWithShape="0">
              <a:srgbClr val="333333">
                <a:alpha val="65000"/>
              </a:srgbClr>
            </a:outerShdw>
          </a:effectLst>
        </p:spPr>
      </p:pic>
      <p:cxnSp>
        <p:nvCxnSpPr>
          <p:cNvPr id="20" name="Straight Arrow Connector 19"/>
          <p:cNvCxnSpPr/>
          <p:nvPr/>
        </p:nvCxnSpPr>
        <p:spPr>
          <a:xfrm>
            <a:off x="4214810" y="5631436"/>
            <a:ext cx="642942" cy="1588"/>
          </a:xfrm>
          <a:prstGeom prst="straightConnector1">
            <a:avLst/>
          </a:prstGeom>
          <a:ln w="60325">
            <a:tailEnd type="arrow"/>
          </a:ln>
        </p:spPr>
        <p:style>
          <a:lnRef idx="3">
            <a:schemeClr val="accent3"/>
          </a:lnRef>
          <a:fillRef idx="0">
            <a:schemeClr val="accent3"/>
          </a:fillRef>
          <a:effectRef idx="2">
            <a:schemeClr val="accent3"/>
          </a:effectRef>
          <a:fontRef idx="minor">
            <a:schemeClr val="tx1"/>
          </a:fontRef>
        </p:style>
      </p:cxnSp>
      <p:pic>
        <p:nvPicPr>
          <p:cNvPr id="21" name="Picture 20" descr="Image result for konsumen beras"/>
          <p:cNvPicPr/>
          <p:nvPr/>
        </p:nvPicPr>
        <p:blipFill>
          <a:blip r:embed="rId6"/>
          <a:srcRect/>
          <a:stretch>
            <a:fillRect/>
          </a:stretch>
        </p:blipFill>
        <p:spPr bwMode="auto">
          <a:xfrm>
            <a:off x="5000628" y="4917056"/>
            <a:ext cx="2071702" cy="1357322"/>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2214546" y="6345816"/>
            <a:ext cx="1116652" cy="369332"/>
          </a:xfrm>
          <a:prstGeom prst="rect">
            <a:avLst/>
          </a:prstGeom>
          <a:noFill/>
        </p:spPr>
        <p:txBody>
          <a:bodyPr wrap="none" rtlCol="0">
            <a:spAutoFit/>
          </a:bodyPr>
          <a:lstStyle/>
          <a:p>
            <a:r>
              <a:rPr lang="en-US" b="1" dirty="0" err="1" smtClean="0">
                <a:latin typeface="Times New Roman" pitchFamily="18" charset="0"/>
                <a:cs typeface="Times New Roman" pitchFamily="18" charset="0"/>
              </a:rPr>
              <a:t>Produsen</a:t>
            </a:r>
            <a:endParaRPr lang="id-ID" b="1" dirty="0">
              <a:latin typeface="Times New Roman" pitchFamily="18" charset="0"/>
              <a:cs typeface="Times New Roman" pitchFamily="18" charset="0"/>
            </a:endParaRPr>
          </a:p>
        </p:txBody>
      </p:sp>
      <p:sp>
        <p:nvSpPr>
          <p:cNvPr id="23" name="TextBox 22"/>
          <p:cNvSpPr txBox="1"/>
          <p:nvPr/>
        </p:nvSpPr>
        <p:spPr>
          <a:xfrm>
            <a:off x="5394642" y="6345816"/>
            <a:ext cx="1249060" cy="369332"/>
          </a:xfrm>
          <a:prstGeom prst="rect">
            <a:avLst/>
          </a:prstGeom>
          <a:noFill/>
        </p:spPr>
        <p:txBody>
          <a:bodyPr wrap="none" rtlCol="0">
            <a:spAutoFit/>
          </a:bodyPr>
          <a:lstStyle/>
          <a:p>
            <a:r>
              <a:rPr lang="en-US" b="1" dirty="0" err="1" smtClean="0">
                <a:latin typeface="Times New Roman" pitchFamily="18" charset="0"/>
                <a:cs typeface="Times New Roman" pitchFamily="18" charset="0"/>
              </a:rPr>
              <a:t>Konsumen</a:t>
            </a:r>
            <a:endParaRPr lang="id-ID" b="1" dirty="0">
              <a:latin typeface="Times New Roman" pitchFamily="18" charset="0"/>
              <a:cs typeface="Times New Roman" pitchFamily="18" charset="0"/>
            </a:endParaRPr>
          </a:p>
        </p:txBody>
      </p:sp>
      <p:sp>
        <p:nvSpPr>
          <p:cNvPr id="25" name="Down Arrow 24"/>
          <p:cNvSpPr/>
          <p:nvPr/>
        </p:nvSpPr>
        <p:spPr>
          <a:xfrm>
            <a:off x="4286248" y="4357694"/>
            <a:ext cx="428628" cy="3571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357166"/>
            <a:ext cx="6500858" cy="7143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None/>
            </a:pPr>
            <a:r>
              <a:rPr lang="sv-SE" dirty="0" smtClean="0">
                <a:latin typeface="Times New Roman" pitchFamily="18" charset="0"/>
                <a:cs typeface="Times New Roman" pitchFamily="18" charset="0"/>
              </a:rPr>
              <a:t>Pendekatan Dalam </a:t>
            </a:r>
            <a:r>
              <a:rPr lang="sv-SE" dirty="0" smtClean="0">
                <a:latin typeface="Times New Roman" pitchFamily="18" charset="0"/>
                <a:cs typeface="Times New Roman" pitchFamily="18" charset="0"/>
              </a:rPr>
              <a:t>A</a:t>
            </a:r>
            <a:r>
              <a:rPr lang="sv-SE" dirty="0" smtClean="0">
                <a:latin typeface="Times New Roman" pitchFamily="18" charset="0"/>
                <a:cs typeface="Times New Roman" pitchFamily="18" charset="0"/>
              </a:rPr>
              <a:t>spek </a:t>
            </a:r>
            <a:r>
              <a:rPr lang="sv-SE" dirty="0" smtClean="0">
                <a:latin typeface="Times New Roman" pitchFamily="18" charset="0"/>
                <a:cs typeface="Times New Roman" pitchFamily="18" charset="0"/>
              </a:rPr>
              <a:t>E</a:t>
            </a:r>
            <a:r>
              <a:rPr lang="sv-SE" dirty="0" smtClean="0">
                <a:latin typeface="Times New Roman" pitchFamily="18" charset="0"/>
                <a:cs typeface="Times New Roman" pitchFamily="18" charset="0"/>
              </a:rPr>
              <a:t>konomi</a:t>
            </a:r>
            <a:endParaRPr lang="id-ID" dirty="0">
              <a:latin typeface="Times New Roman" pitchFamily="18" charset="0"/>
              <a:cs typeface="Times New Roman" pitchFamily="18" charset="0"/>
            </a:endParaRPr>
          </a:p>
        </p:txBody>
      </p:sp>
      <p:sp>
        <p:nvSpPr>
          <p:cNvPr id="5" name="Shape 323"/>
          <p:cNvSpPr/>
          <p:nvPr/>
        </p:nvSpPr>
        <p:spPr>
          <a:xfrm>
            <a:off x="4714876" y="1357298"/>
            <a:ext cx="4214842" cy="1857388"/>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2000" dirty="0" smtClean="0">
                <a:solidFill>
                  <a:schemeClr val="accent6">
                    <a:lumMod val="75000"/>
                  </a:schemeClr>
                </a:solidFill>
                <a:latin typeface="Roboto Condensed"/>
                <a:ea typeface="Roboto Condensed"/>
                <a:cs typeface="Roboto Condensed"/>
                <a:sym typeface="Roboto Condensed"/>
              </a:rPr>
              <a:t>KELEMBAGAAN</a:t>
            </a:r>
            <a:r>
              <a:rPr lang="en" sz="2000" dirty="0" smtClean="0">
                <a:latin typeface="Roboto Condensed"/>
                <a:ea typeface="Roboto Condensed"/>
                <a:cs typeface="Roboto Condensed"/>
                <a:sym typeface="Roboto Condensed"/>
              </a:rPr>
              <a:t> (Banyak Perusahaan) </a:t>
            </a:r>
            <a:endParaRPr sz="2000" dirty="0">
              <a:latin typeface="Roboto Condensed"/>
              <a:ea typeface="Roboto Condensed"/>
              <a:cs typeface="Roboto Condensed"/>
              <a:sym typeface="Roboto Condensed"/>
            </a:endParaRPr>
          </a:p>
        </p:txBody>
      </p:sp>
      <p:sp>
        <p:nvSpPr>
          <p:cNvPr id="7" name="Shape 323"/>
          <p:cNvSpPr/>
          <p:nvPr/>
        </p:nvSpPr>
        <p:spPr>
          <a:xfrm>
            <a:off x="285720" y="1357298"/>
            <a:ext cx="4214842" cy="1928826"/>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algn="ctr"/>
            <a:endParaRPr lang="en-US" dirty="0" smtClean="0">
              <a:latin typeface="Roboto Condensed"/>
              <a:ea typeface="Roboto Condensed"/>
              <a:cs typeface="Roboto Condensed"/>
              <a:sym typeface="Roboto Condensed"/>
            </a:endParaRPr>
          </a:p>
          <a:p>
            <a:pPr algn="ctr"/>
            <a:r>
              <a:rPr lang="id-ID" dirty="0" smtClean="0">
                <a:solidFill>
                  <a:schemeClr val="accent6">
                    <a:lumMod val="75000"/>
                  </a:schemeClr>
                </a:solidFill>
                <a:latin typeface="Roboto Condensed"/>
                <a:ea typeface="Roboto Condensed"/>
                <a:cs typeface="Roboto Condensed"/>
                <a:sym typeface="Roboto Condensed"/>
              </a:rPr>
              <a:t>FUNGSI</a:t>
            </a:r>
            <a:r>
              <a:rPr lang="id-ID" dirty="0" smtClean="0">
                <a:latin typeface="Roboto Condensed"/>
                <a:ea typeface="Roboto Condensed"/>
                <a:cs typeface="Roboto Condensed"/>
                <a:sym typeface="Roboto Condensed"/>
              </a:rPr>
              <a:t> </a:t>
            </a:r>
            <a:endParaRPr lang="en-US" dirty="0" smtClean="0">
              <a:latin typeface="Roboto Condensed"/>
              <a:ea typeface="Roboto Condensed"/>
              <a:cs typeface="Roboto Condensed"/>
              <a:sym typeface="Roboto Condensed"/>
            </a:endParaRPr>
          </a:p>
          <a:p>
            <a:pPr algn="ctr"/>
            <a:r>
              <a:rPr lang="id-ID" dirty="0" smtClean="0">
                <a:latin typeface="Roboto Condensed"/>
                <a:ea typeface="Roboto Condensed"/>
                <a:cs typeface="Roboto Condensed"/>
                <a:sym typeface="Roboto Condensed"/>
              </a:rPr>
              <a:t>(</a:t>
            </a:r>
            <a:r>
              <a:rPr lang="id-ID" dirty="0" smtClean="0">
                <a:latin typeface="Roboto Condensed"/>
                <a:ea typeface="Roboto Condensed"/>
                <a:cs typeface="Roboto Condensed"/>
                <a:sym typeface="Roboto Condensed"/>
              </a:rPr>
              <a:t>Kegiatan Produktif dan Nilai </a:t>
            </a:r>
            <a:r>
              <a:rPr lang="id-ID" dirty="0" smtClean="0">
                <a:latin typeface="Roboto Condensed"/>
                <a:ea typeface="Roboto Condensed"/>
                <a:cs typeface="Roboto Condensed"/>
                <a:sym typeface="Roboto Condensed"/>
              </a:rPr>
              <a:t>Tambah</a:t>
            </a:r>
            <a:r>
              <a:rPr lang="en-US" dirty="0" smtClean="0">
                <a:latin typeface="Roboto Condensed"/>
                <a:ea typeface="Roboto Condensed"/>
                <a:cs typeface="Roboto Condensed"/>
                <a:sym typeface="Roboto Condensed"/>
              </a:rPr>
              <a:t>)</a:t>
            </a:r>
            <a:endParaRPr lang="id-ID" dirty="0" smtClean="0">
              <a:latin typeface="Roboto Condensed"/>
              <a:ea typeface="Roboto Condensed"/>
              <a:cs typeface="Roboto Condensed"/>
              <a:sym typeface="Roboto Condensed"/>
            </a:endParaRPr>
          </a:p>
          <a:p>
            <a:pPr marL="0" lvl="0" indent="0" algn="ctr">
              <a:spcBef>
                <a:spcPts val="0"/>
              </a:spcBef>
              <a:spcAft>
                <a:spcPts val="0"/>
              </a:spcAft>
              <a:buNone/>
            </a:pPr>
            <a:endParaRPr dirty="0">
              <a:latin typeface="Roboto Condensed"/>
              <a:ea typeface="Roboto Condensed"/>
              <a:cs typeface="Roboto Condensed"/>
              <a:sym typeface="Roboto Condensed"/>
            </a:endParaRPr>
          </a:p>
        </p:txBody>
      </p:sp>
      <p:sp>
        <p:nvSpPr>
          <p:cNvPr id="8" name="Shape 323"/>
          <p:cNvSpPr/>
          <p:nvPr/>
        </p:nvSpPr>
        <p:spPr>
          <a:xfrm>
            <a:off x="285720" y="4000504"/>
            <a:ext cx="4214842" cy="1857388"/>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lvl="0" algn="ctr"/>
            <a:r>
              <a:rPr lang="en-US" sz="2000" dirty="0" smtClean="0">
                <a:solidFill>
                  <a:schemeClr val="accent6">
                    <a:lumMod val="75000"/>
                  </a:schemeClr>
                </a:solidFill>
                <a:latin typeface="Roboto Condensed"/>
                <a:ea typeface="Roboto Condensed"/>
                <a:cs typeface="Roboto Condensed"/>
                <a:sym typeface="Roboto Condensed"/>
              </a:rPr>
              <a:t>SISTEM</a:t>
            </a:r>
          </a:p>
          <a:p>
            <a:pPr lvl="0" algn="ctr"/>
            <a:r>
              <a:rPr lang="en-US" sz="2000" dirty="0" smtClean="0">
                <a:latin typeface="Roboto Condensed"/>
                <a:ea typeface="Roboto Condensed"/>
                <a:cs typeface="Roboto Condensed"/>
                <a:sym typeface="Roboto Condensed"/>
              </a:rPr>
              <a:t> (Input-Output </a:t>
            </a:r>
            <a:r>
              <a:rPr lang="en-US" sz="2000" dirty="0" err="1" smtClean="0">
                <a:latin typeface="Roboto Condensed"/>
                <a:ea typeface="Roboto Condensed"/>
                <a:cs typeface="Roboto Condensed"/>
                <a:sym typeface="Roboto Condensed"/>
              </a:rPr>
              <a:t>Sistem</a:t>
            </a:r>
            <a:r>
              <a:rPr lang="en-US" sz="2000" dirty="0" smtClean="0">
                <a:latin typeface="Roboto Condensed"/>
                <a:ea typeface="Roboto Condensed"/>
                <a:cs typeface="Roboto Condensed"/>
                <a:sym typeface="Roboto Condensed"/>
              </a:rPr>
              <a:t>)</a:t>
            </a:r>
          </a:p>
          <a:p>
            <a:pPr lvl="0" algn="ctr"/>
            <a:endParaRPr sz="2000" dirty="0">
              <a:latin typeface="Roboto Condensed"/>
              <a:ea typeface="Roboto Condensed"/>
              <a:cs typeface="Roboto Condensed"/>
              <a:sym typeface="Roboto Condensed"/>
            </a:endParaRPr>
          </a:p>
        </p:txBody>
      </p:sp>
      <p:sp>
        <p:nvSpPr>
          <p:cNvPr id="9" name="Oval 8"/>
          <p:cNvSpPr/>
          <p:nvPr/>
        </p:nvSpPr>
        <p:spPr>
          <a:xfrm>
            <a:off x="2000232" y="2928934"/>
            <a:ext cx="642942" cy="71438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id-ID" sz="2000" b="1" dirty="0"/>
          </a:p>
        </p:txBody>
      </p:sp>
      <p:sp>
        <p:nvSpPr>
          <p:cNvPr id="10" name="Oval 9"/>
          <p:cNvSpPr/>
          <p:nvPr/>
        </p:nvSpPr>
        <p:spPr>
          <a:xfrm>
            <a:off x="6500826" y="2857496"/>
            <a:ext cx="642942" cy="71438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id-ID" sz="2000" b="1" dirty="0"/>
          </a:p>
        </p:txBody>
      </p:sp>
      <p:sp>
        <p:nvSpPr>
          <p:cNvPr id="11" name="Oval 10"/>
          <p:cNvSpPr/>
          <p:nvPr/>
        </p:nvSpPr>
        <p:spPr>
          <a:xfrm>
            <a:off x="2071670" y="5500702"/>
            <a:ext cx="642942" cy="71438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id-ID" sz="2000" b="1" dirty="0"/>
          </a:p>
        </p:txBody>
      </p:sp>
      <p:sp>
        <p:nvSpPr>
          <p:cNvPr id="12" name="Shape 323"/>
          <p:cNvSpPr/>
          <p:nvPr/>
        </p:nvSpPr>
        <p:spPr>
          <a:xfrm>
            <a:off x="4714876" y="4000504"/>
            <a:ext cx="4214842" cy="1857388"/>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lvl="0" algn="ctr"/>
            <a:endParaRPr lang="en-US" sz="2000" dirty="0" smtClean="0">
              <a:latin typeface="Roboto Condensed"/>
              <a:ea typeface="Roboto Condensed"/>
              <a:cs typeface="Roboto Condensed"/>
              <a:sym typeface="Roboto Condensed"/>
            </a:endParaRPr>
          </a:p>
          <a:p>
            <a:pPr lvl="0" algn="ctr"/>
            <a:r>
              <a:rPr lang="en-US" sz="2000" dirty="0" smtClean="0">
                <a:solidFill>
                  <a:schemeClr val="accent6">
                    <a:lumMod val="75000"/>
                  </a:schemeClr>
                </a:solidFill>
                <a:latin typeface="Roboto Condensed"/>
                <a:ea typeface="Roboto Condensed"/>
                <a:cs typeface="Roboto Condensed"/>
                <a:sym typeface="Roboto Condensed"/>
              </a:rPr>
              <a:t>STRUKTUR</a:t>
            </a:r>
          </a:p>
          <a:p>
            <a:pPr lvl="0" algn="ctr"/>
            <a:r>
              <a:rPr lang="en-US" sz="2000" dirty="0" smtClean="0">
                <a:solidFill>
                  <a:schemeClr val="accent6">
                    <a:lumMod val="75000"/>
                  </a:schemeClr>
                </a:solidFill>
                <a:latin typeface="Roboto Condensed"/>
                <a:ea typeface="Roboto Condensed"/>
                <a:cs typeface="Roboto Condensed"/>
                <a:sym typeface="Roboto Condensed"/>
              </a:rPr>
              <a:t>PERILAKU</a:t>
            </a:r>
          </a:p>
          <a:p>
            <a:pPr lvl="0" algn="ctr"/>
            <a:r>
              <a:rPr lang="en-US" sz="2000" dirty="0" smtClean="0">
                <a:solidFill>
                  <a:schemeClr val="accent6">
                    <a:lumMod val="75000"/>
                  </a:schemeClr>
                </a:solidFill>
                <a:latin typeface="Roboto Condensed"/>
                <a:ea typeface="Roboto Condensed"/>
                <a:cs typeface="Roboto Condensed"/>
                <a:sym typeface="Roboto Condensed"/>
              </a:rPr>
              <a:t>KINERJA (SCP)</a:t>
            </a:r>
            <a:endParaRPr lang="en-US" sz="2000" dirty="0" smtClean="0">
              <a:solidFill>
                <a:schemeClr val="accent6">
                  <a:lumMod val="75000"/>
                </a:schemeClr>
              </a:solidFill>
              <a:latin typeface="Roboto Condensed"/>
              <a:ea typeface="Roboto Condensed"/>
              <a:cs typeface="Roboto Condensed"/>
              <a:sym typeface="Roboto Condensed"/>
            </a:endParaRPr>
          </a:p>
          <a:p>
            <a:pPr lvl="0" algn="ctr"/>
            <a:endParaRPr sz="2000" dirty="0">
              <a:latin typeface="Roboto Condensed"/>
              <a:ea typeface="Roboto Condensed"/>
              <a:cs typeface="Roboto Condensed"/>
              <a:sym typeface="Roboto Condensed"/>
            </a:endParaRPr>
          </a:p>
        </p:txBody>
      </p:sp>
      <p:sp>
        <p:nvSpPr>
          <p:cNvPr id="13" name="Oval 12"/>
          <p:cNvSpPr/>
          <p:nvPr/>
        </p:nvSpPr>
        <p:spPr>
          <a:xfrm>
            <a:off x="6500826" y="5500702"/>
            <a:ext cx="642942" cy="71438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4</a:t>
            </a:r>
            <a:endParaRPr lang="id-ID" sz="2000" b="1" dirty="0"/>
          </a:p>
        </p:txBody>
      </p:sp>
      <p:sp>
        <p:nvSpPr>
          <p:cNvPr id="14" name="TextBox 13"/>
          <p:cNvSpPr txBox="1"/>
          <p:nvPr/>
        </p:nvSpPr>
        <p:spPr>
          <a:xfrm flipH="1">
            <a:off x="2974645" y="5929330"/>
            <a:ext cx="3026115"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Sumber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Asmarantaka</a:t>
            </a:r>
            <a:r>
              <a:rPr lang="en-US" dirty="0" smtClean="0">
                <a:latin typeface="Times New Roman" pitchFamily="18" charset="0"/>
                <a:cs typeface="Times New Roman" pitchFamily="18" charset="0"/>
              </a:rPr>
              <a:t> (2012)</a:t>
            </a:r>
            <a:endParaRPr lang="id-ID"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00232" y="1357298"/>
            <a:ext cx="6429420" cy="4071966"/>
            <a:chOff x="2786" y="701"/>
            <a:chExt cx="7846" cy="4292"/>
          </a:xfrm>
        </p:grpSpPr>
        <p:sp>
          <p:nvSpPr>
            <p:cNvPr id="3" name="Text Box 4"/>
            <p:cNvSpPr txBox="1">
              <a:spLocks noChangeArrowheads="1"/>
            </p:cNvSpPr>
            <p:nvPr/>
          </p:nvSpPr>
          <p:spPr bwMode="auto">
            <a:xfrm>
              <a:off x="2786" y="701"/>
              <a:ext cx="3703" cy="4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dirty="0" smtClean="0">
                  <a:ln>
                    <a:noFill/>
                  </a:ln>
                  <a:solidFill>
                    <a:schemeClr val="tx1"/>
                  </a:solidFill>
                  <a:effectLst/>
                  <a:latin typeface="Times New Roman" pitchFamily="18" charset="0"/>
                  <a:cs typeface="Arial" pitchFamily="34" charset="0"/>
                </a:rPr>
                <a:t>Farm input</a:t>
              </a:r>
              <a:r>
                <a:rPr kumimoji="0" lang="id-ID" sz="1600" b="0" i="0" u="none" strike="noStrike" cap="none" normalizeH="0" baseline="0" dirty="0" smtClean="0">
                  <a:ln>
                    <a:noFill/>
                  </a:ln>
                  <a:solidFill>
                    <a:schemeClr val="tx1"/>
                  </a:solidFill>
                  <a:effectLst/>
                  <a:latin typeface="Times New Roman" pitchFamily="18" charset="0"/>
                  <a:cs typeface="Arial" pitchFamily="34" charset="0"/>
                </a:rPr>
                <a:t> dan </a:t>
              </a:r>
              <a:r>
                <a:rPr kumimoji="0" lang="id-ID" sz="1600" b="0" i="1" u="none" strike="noStrike" cap="none" normalizeH="0" baseline="0" dirty="0" smtClean="0">
                  <a:ln>
                    <a:noFill/>
                  </a:ln>
                  <a:solidFill>
                    <a:schemeClr val="tx1"/>
                  </a:solidFill>
                  <a:effectLst/>
                  <a:latin typeface="Times New Roman" pitchFamily="18" charset="0"/>
                  <a:cs typeface="Arial" pitchFamily="34" charset="0"/>
                </a:rPr>
                <a:t>farm production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5"/>
            <p:cNvSpPr txBox="1">
              <a:spLocks noChangeArrowheads="1"/>
            </p:cNvSpPr>
            <p:nvPr/>
          </p:nvSpPr>
          <p:spPr bwMode="auto">
            <a:xfrm>
              <a:off x="2786" y="1665"/>
              <a:ext cx="3703" cy="4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dirty="0" smtClean="0">
                  <a:ln>
                    <a:noFill/>
                  </a:ln>
                  <a:solidFill>
                    <a:schemeClr val="tx1"/>
                  </a:solidFill>
                  <a:effectLst/>
                  <a:latin typeface="Times New Roman" pitchFamily="18" charset="0"/>
                  <a:cs typeface="Arial" pitchFamily="34" charset="0"/>
                </a:rPr>
                <a:t>“Food” processing</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2786" y="2598"/>
              <a:ext cx="3703" cy="4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smtClean="0">
                  <a:ln>
                    <a:noFill/>
                  </a:ln>
                  <a:solidFill>
                    <a:schemeClr val="tx1"/>
                  </a:solidFill>
                  <a:effectLst/>
                  <a:latin typeface="Times New Roman" pitchFamily="18" charset="0"/>
                  <a:cs typeface="Arial" pitchFamily="34" charset="0"/>
                </a:rPr>
                <a:t>“Food” wholesalers</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7"/>
            <p:cNvSpPr txBox="1">
              <a:spLocks noChangeArrowheads="1"/>
            </p:cNvSpPr>
            <p:nvPr/>
          </p:nvSpPr>
          <p:spPr bwMode="auto">
            <a:xfrm>
              <a:off x="2795" y="3583"/>
              <a:ext cx="3703" cy="4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smtClean="0">
                  <a:ln>
                    <a:noFill/>
                  </a:ln>
                  <a:solidFill>
                    <a:schemeClr val="tx1"/>
                  </a:solidFill>
                  <a:effectLst/>
                  <a:latin typeface="Times New Roman" pitchFamily="18" charset="0"/>
                  <a:cs typeface="Arial" pitchFamily="34" charset="0"/>
                </a:rPr>
                <a:t>“Food” Retailers</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8"/>
            <p:cNvSpPr txBox="1">
              <a:spLocks noChangeArrowheads="1"/>
            </p:cNvSpPr>
            <p:nvPr/>
          </p:nvSpPr>
          <p:spPr bwMode="auto">
            <a:xfrm>
              <a:off x="2786" y="4535"/>
              <a:ext cx="3703" cy="4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smtClean="0">
                  <a:ln>
                    <a:noFill/>
                  </a:ln>
                  <a:solidFill>
                    <a:schemeClr val="tx1"/>
                  </a:solidFill>
                  <a:effectLst/>
                  <a:latin typeface="Times New Roman" pitchFamily="18" charset="0"/>
                  <a:cs typeface="Arial" pitchFamily="34" charset="0"/>
                </a:rPr>
                <a:t>Consumers</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AutoShape 9"/>
            <p:cNvCxnSpPr>
              <a:cxnSpLocks noChangeShapeType="1"/>
            </p:cNvCxnSpPr>
            <p:nvPr/>
          </p:nvCxnSpPr>
          <p:spPr bwMode="auto">
            <a:xfrm>
              <a:off x="4685" y="1159"/>
              <a:ext cx="0" cy="506"/>
            </a:xfrm>
            <a:prstGeom prst="straightConnector1">
              <a:avLst/>
            </a:prstGeom>
            <a:noFill/>
            <a:ln w="9525">
              <a:solidFill>
                <a:srgbClr val="000000"/>
              </a:solidFill>
              <a:round/>
              <a:headEnd/>
              <a:tailEnd type="triangle" w="med" len="med"/>
            </a:ln>
          </p:spPr>
        </p:cxnSp>
        <p:cxnSp>
          <p:nvCxnSpPr>
            <p:cNvPr id="9" name="AutoShape 10"/>
            <p:cNvCxnSpPr>
              <a:cxnSpLocks noChangeShapeType="1"/>
            </p:cNvCxnSpPr>
            <p:nvPr/>
          </p:nvCxnSpPr>
          <p:spPr bwMode="auto">
            <a:xfrm>
              <a:off x="4685" y="2092"/>
              <a:ext cx="0" cy="506"/>
            </a:xfrm>
            <a:prstGeom prst="straightConnector1">
              <a:avLst/>
            </a:prstGeom>
            <a:noFill/>
            <a:ln w="9525">
              <a:solidFill>
                <a:srgbClr val="000000"/>
              </a:solidFill>
              <a:round/>
              <a:headEnd/>
              <a:tailEnd type="triangle" w="med" len="med"/>
            </a:ln>
          </p:spPr>
        </p:cxnSp>
        <p:cxnSp>
          <p:nvCxnSpPr>
            <p:cNvPr id="10" name="AutoShape 11"/>
            <p:cNvCxnSpPr>
              <a:cxnSpLocks noChangeShapeType="1"/>
            </p:cNvCxnSpPr>
            <p:nvPr/>
          </p:nvCxnSpPr>
          <p:spPr bwMode="auto">
            <a:xfrm>
              <a:off x="4685" y="3074"/>
              <a:ext cx="0" cy="506"/>
            </a:xfrm>
            <a:prstGeom prst="straightConnector1">
              <a:avLst/>
            </a:prstGeom>
            <a:noFill/>
            <a:ln w="9525">
              <a:solidFill>
                <a:srgbClr val="000000"/>
              </a:solidFill>
              <a:round/>
              <a:headEnd/>
              <a:tailEnd type="triangle" w="med" len="med"/>
            </a:ln>
          </p:spPr>
        </p:cxnSp>
        <p:cxnSp>
          <p:nvCxnSpPr>
            <p:cNvPr id="11" name="AutoShape 12"/>
            <p:cNvCxnSpPr>
              <a:cxnSpLocks noChangeShapeType="1"/>
            </p:cNvCxnSpPr>
            <p:nvPr/>
          </p:nvCxnSpPr>
          <p:spPr bwMode="auto">
            <a:xfrm>
              <a:off x="4685" y="4041"/>
              <a:ext cx="0" cy="506"/>
            </a:xfrm>
            <a:prstGeom prst="straightConnector1">
              <a:avLst/>
            </a:prstGeom>
            <a:noFill/>
            <a:ln w="9525">
              <a:solidFill>
                <a:srgbClr val="000000"/>
              </a:solidFill>
              <a:round/>
              <a:headEnd/>
              <a:tailEnd type="triangle" w="med" len="med"/>
            </a:ln>
          </p:spPr>
        </p:cxnSp>
        <p:cxnSp>
          <p:nvCxnSpPr>
            <p:cNvPr id="12" name="AutoShape 13"/>
            <p:cNvCxnSpPr>
              <a:cxnSpLocks noChangeShapeType="1"/>
            </p:cNvCxnSpPr>
            <p:nvPr/>
          </p:nvCxnSpPr>
          <p:spPr bwMode="auto">
            <a:xfrm flipV="1">
              <a:off x="4685" y="1375"/>
              <a:ext cx="2244" cy="9"/>
            </a:xfrm>
            <a:prstGeom prst="straightConnector1">
              <a:avLst/>
            </a:prstGeom>
            <a:noFill/>
            <a:ln w="9525">
              <a:solidFill>
                <a:srgbClr val="000000"/>
              </a:solidFill>
              <a:prstDash val="lgDash"/>
              <a:round/>
              <a:headEnd/>
              <a:tailEnd/>
            </a:ln>
          </p:spPr>
        </p:cxnSp>
        <p:sp>
          <p:nvSpPr>
            <p:cNvPr id="13" name="Text Box 14"/>
            <p:cNvSpPr txBox="1">
              <a:spLocks noChangeArrowheads="1"/>
            </p:cNvSpPr>
            <p:nvPr/>
          </p:nvSpPr>
          <p:spPr bwMode="auto">
            <a:xfrm>
              <a:off x="6929" y="1159"/>
              <a:ext cx="3703" cy="45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dirty="0" smtClean="0">
                  <a:ln>
                    <a:noFill/>
                  </a:ln>
                  <a:solidFill>
                    <a:schemeClr val="tx1"/>
                  </a:solidFill>
                  <a:effectLst/>
                  <a:latin typeface="Times New Roman" pitchFamily="18" charset="0"/>
                  <a:cs typeface="Arial" pitchFamily="34" charset="0"/>
                </a:rPr>
                <a:t>Form utility, added value</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AutoShape 15"/>
            <p:cNvCxnSpPr>
              <a:cxnSpLocks noChangeShapeType="1"/>
            </p:cNvCxnSpPr>
            <p:nvPr/>
          </p:nvCxnSpPr>
          <p:spPr bwMode="auto">
            <a:xfrm flipV="1">
              <a:off x="4682" y="2335"/>
              <a:ext cx="2244" cy="9"/>
            </a:xfrm>
            <a:prstGeom prst="straightConnector1">
              <a:avLst/>
            </a:prstGeom>
            <a:noFill/>
            <a:ln w="9525">
              <a:solidFill>
                <a:srgbClr val="000000"/>
              </a:solidFill>
              <a:prstDash val="lgDash"/>
              <a:round/>
              <a:headEnd/>
              <a:tailEnd/>
            </a:ln>
          </p:spPr>
        </p:cxnSp>
        <p:sp>
          <p:nvSpPr>
            <p:cNvPr id="15" name="Text Box 16"/>
            <p:cNvSpPr txBox="1">
              <a:spLocks noChangeArrowheads="1"/>
            </p:cNvSpPr>
            <p:nvPr/>
          </p:nvSpPr>
          <p:spPr bwMode="auto">
            <a:xfrm>
              <a:off x="6926" y="2119"/>
              <a:ext cx="3703" cy="45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smtClean="0">
                  <a:ln>
                    <a:noFill/>
                  </a:ln>
                  <a:solidFill>
                    <a:schemeClr val="tx1"/>
                  </a:solidFill>
                  <a:effectLst/>
                  <a:latin typeface="Times New Roman" pitchFamily="18" charset="0"/>
                  <a:cs typeface="Arial" pitchFamily="34" charset="0"/>
                </a:rPr>
                <a:t>Form utility, added value</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AutoShape 17"/>
            <p:cNvCxnSpPr>
              <a:cxnSpLocks noChangeShapeType="1"/>
            </p:cNvCxnSpPr>
            <p:nvPr/>
          </p:nvCxnSpPr>
          <p:spPr bwMode="auto">
            <a:xfrm flipV="1">
              <a:off x="4682" y="3290"/>
              <a:ext cx="2244" cy="9"/>
            </a:xfrm>
            <a:prstGeom prst="straightConnector1">
              <a:avLst/>
            </a:prstGeom>
            <a:noFill/>
            <a:ln w="9525">
              <a:solidFill>
                <a:srgbClr val="000000"/>
              </a:solidFill>
              <a:prstDash val="lgDash"/>
              <a:round/>
              <a:headEnd/>
              <a:tailEnd/>
            </a:ln>
          </p:spPr>
        </p:cxnSp>
        <p:sp>
          <p:nvSpPr>
            <p:cNvPr id="17" name="Text Box 18"/>
            <p:cNvSpPr txBox="1">
              <a:spLocks noChangeArrowheads="1"/>
            </p:cNvSpPr>
            <p:nvPr/>
          </p:nvSpPr>
          <p:spPr bwMode="auto">
            <a:xfrm>
              <a:off x="6926" y="3074"/>
              <a:ext cx="3703" cy="45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smtClean="0">
                  <a:ln>
                    <a:noFill/>
                  </a:ln>
                  <a:solidFill>
                    <a:schemeClr val="tx1"/>
                  </a:solidFill>
                  <a:effectLst/>
                  <a:latin typeface="Times New Roman" pitchFamily="18" charset="0"/>
                  <a:cs typeface="Arial" pitchFamily="34" charset="0"/>
                </a:rPr>
                <a:t>Place and time utility, added value</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AutoShape 19"/>
            <p:cNvCxnSpPr>
              <a:cxnSpLocks noChangeShapeType="1"/>
            </p:cNvCxnSpPr>
            <p:nvPr/>
          </p:nvCxnSpPr>
          <p:spPr bwMode="auto">
            <a:xfrm flipV="1">
              <a:off x="4685" y="4257"/>
              <a:ext cx="2244" cy="9"/>
            </a:xfrm>
            <a:prstGeom prst="straightConnector1">
              <a:avLst/>
            </a:prstGeom>
            <a:noFill/>
            <a:ln w="9525">
              <a:solidFill>
                <a:srgbClr val="000000"/>
              </a:solidFill>
              <a:prstDash val="lgDash"/>
              <a:round/>
              <a:headEnd/>
              <a:tailEnd/>
            </a:ln>
          </p:spPr>
        </p:cxnSp>
        <p:sp>
          <p:nvSpPr>
            <p:cNvPr id="19" name="Text Box 20"/>
            <p:cNvSpPr txBox="1">
              <a:spLocks noChangeArrowheads="1"/>
            </p:cNvSpPr>
            <p:nvPr/>
          </p:nvSpPr>
          <p:spPr bwMode="auto">
            <a:xfrm>
              <a:off x="6929" y="4041"/>
              <a:ext cx="3703" cy="45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1" u="none" strike="noStrike" cap="none" normalizeH="0" baseline="0" dirty="0" smtClean="0">
                  <a:ln>
                    <a:noFill/>
                  </a:ln>
                  <a:solidFill>
                    <a:schemeClr val="tx1"/>
                  </a:solidFill>
                  <a:effectLst/>
                  <a:latin typeface="Times New Roman" pitchFamily="18" charset="0"/>
                  <a:cs typeface="Arial" pitchFamily="34" charset="0"/>
                </a:rPr>
                <a:t>Time, place, and possession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Rectangle 21"/>
          <p:cNvSpPr>
            <a:spLocks noChangeArrowheads="1"/>
          </p:cNvSpPr>
          <p:nvPr/>
        </p:nvSpPr>
        <p:spPr bwMode="auto">
          <a:xfrm>
            <a:off x="2643174" y="5643578"/>
            <a:ext cx="353821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n-GB" dirty="0" err="1" smtClean="0">
                <a:latin typeface="Times New Roman" pitchFamily="18" charset="0"/>
                <a:cs typeface="Times New Roman" pitchFamily="18" charset="0"/>
              </a:rPr>
              <a:t>Sumber</a:t>
            </a:r>
            <a:r>
              <a:rPr lang="en-GB" dirty="0" smtClean="0">
                <a:latin typeface="Times New Roman" pitchFamily="18" charset="0"/>
                <a:cs typeface="Times New Roman" pitchFamily="18" charset="0"/>
              </a:rPr>
              <a:t>. : Bailey </a:t>
            </a:r>
            <a:r>
              <a:rPr lang="en-GB" dirty="0">
                <a:latin typeface="Times New Roman" pitchFamily="18" charset="0"/>
                <a:cs typeface="Times New Roman" pitchFamily="18" charset="0"/>
              </a:rPr>
              <a:t>and Jayson </a:t>
            </a:r>
            <a:r>
              <a:rPr lang="en-GB" dirty="0" smtClean="0">
                <a:latin typeface="Times New Roman" pitchFamily="18" charset="0"/>
                <a:cs typeface="Times New Roman" pitchFamily="18" charset="0"/>
              </a:rPr>
              <a:t> (2008)</a:t>
            </a:r>
            <a:endParaRPr kumimoji="0" lang="id-ID"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Content Placeholder 2"/>
          <p:cNvSpPr>
            <a:spLocks noGrp="1"/>
          </p:cNvSpPr>
          <p:nvPr>
            <p:ph idx="1"/>
          </p:nvPr>
        </p:nvSpPr>
        <p:spPr>
          <a:xfrm>
            <a:off x="928662" y="285728"/>
            <a:ext cx="6500858" cy="7143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ctr">
              <a:buNone/>
            </a:pPr>
            <a:r>
              <a:rPr kumimoji="0" lang="id-ID"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Marketing Channel</a:t>
            </a:r>
            <a:endParaRPr kumimoji="0" lang="en-US"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algn="ctr">
              <a:buNone/>
            </a:pPr>
            <a:endParaRPr lang="id-ID"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714348" y="2000240"/>
            <a:ext cx="4857784" cy="2786082"/>
            <a:chOff x="458" y="5227"/>
            <a:chExt cx="6554" cy="4427"/>
          </a:xfrm>
        </p:grpSpPr>
        <p:grpSp>
          <p:nvGrpSpPr>
            <p:cNvPr id="4" name="Group 3"/>
            <p:cNvGrpSpPr>
              <a:grpSpLocks/>
            </p:cNvGrpSpPr>
            <p:nvPr/>
          </p:nvGrpSpPr>
          <p:grpSpPr bwMode="auto">
            <a:xfrm>
              <a:off x="747" y="5434"/>
              <a:ext cx="5963" cy="3613"/>
              <a:chOff x="740" y="3819"/>
              <a:chExt cx="6718" cy="4792"/>
            </a:xfrm>
          </p:grpSpPr>
          <p:sp>
            <p:nvSpPr>
              <p:cNvPr id="8" name="Rectangle 4"/>
              <p:cNvSpPr>
                <a:spLocks noChangeArrowheads="1"/>
              </p:cNvSpPr>
              <p:nvPr/>
            </p:nvSpPr>
            <p:spPr bwMode="auto">
              <a:xfrm>
                <a:off x="1351" y="5931"/>
                <a:ext cx="2137" cy="1312"/>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Line 5"/>
              <p:cNvSpPr>
                <a:spLocks noChangeShapeType="1"/>
              </p:cNvSpPr>
              <p:nvPr/>
            </p:nvSpPr>
            <p:spPr bwMode="auto">
              <a:xfrm>
                <a:off x="1351" y="8557"/>
                <a:ext cx="610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Line 6"/>
              <p:cNvSpPr>
                <a:spLocks noChangeShapeType="1"/>
              </p:cNvSpPr>
              <p:nvPr/>
            </p:nvSpPr>
            <p:spPr bwMode="auto">
              <a:xfrm rot="-5400000">
                <a:off x="-1017" y="6187"/>
                <a:ext cx="473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Line 7"/>
              <p:cNvSpPr>
                <a:spLocks noChangeShapeType="1"/>
              </p:cNvSpPr>
              <p:nvPr/>
            </p:nvSpPr>
            <p:spPr bwMode="auto">
              <a:xfrm>
                <a:off x="1351" y="7243"/>
                <a:ext cx="213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Line 8"/>
              <p:cNvSpPr>
                <a:spLocks noChangeShapeType="1"/>
              </p:cNvSpPr>
              <p:nvPr/>
            </p:nvSpPr>
            <p:spPr bwMode="auto">
              <a:xfrm>
                <a:off x="1351" y="5931"/>
                <a:ext cx="213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Line 9"/>
              <p:cNvSpPr>
                <a:spLocks noChangeShapeType="1"/>
              </p:cNvSpPr>
              <p:nvPr/>
            </p:nvSpPr>
            <p:spPr bwMode="auto">
              <a:xfrm>
                <a:off x="3488" y="5931"/>
                <a:ext cx="0" cy="262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Line 10"/>
              <p:cNvSpPr>
                <a:spLocks noChangeShapeType="1"/>
              </p:cNvSpPr>
              <p:nvPr/>
            </p:nvSpPr>
            <p:spPr bwMode="auto">
              <a:xfrm>
                <a:off x="1351" y="5958"/>
                <a:ext cx="3358" cy="196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Line 11"/>
              <p:cNvSpPr>
                <a:spLocks noChangeShapeType="1"/>
              </p:cNvSpPr>
              <p:nvPr/>
            </p:nvSpPr>
            <p:spPr bwMode="auto">
              <a:xfrm>
                <a:off x="1351" y="4644"/>
                <a:ext cx="3994" cy="238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Line 12"/>
              <p:cNvSpPr>
                <a:spLocks noChangeShapeType="1"/>
              </p:cNvSpPr>
              <p:nvPr/>
            </p:nvSpPr>
            <p:spPr bwMode="auto">
              <a:xfrm flipV="1">
                <a:off x="1960" y="4617"/>
                <a:ext cx="2749" cy="29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Line 13"/>
              <p:cNvSpPr>
                <a:spLocks noChangeShapeType="1"/>
              </p:cNvSpPr>
              <p:nvPr/>
            </p:nvSpPr>
            <p:spPr bwMode="auto">
              <a:xfrm flipV="1">
                <a:off x="2878" y="5273"/>
                <a:ext cx="2442" cy="262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Text Box 14"/>
              <p:cNvSpPr txBox="1">
                <a:spLocks noChangeArrowheads="1"/>
              </p:cNvSpPr>
              <p:nvPr/>
            </p:nvSpPr>
            <p:spPr bwMode="auto">
              <a:xfrm>
                <a:off x="4532" y="7627"/>
                <a:ext cx="1220" cy="984"/>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D</a:t>
                </a:r>
                <a:r>
                  <a:rPr kumimoji="0" lang="id-ID" sz="1600" b="1" i="0" u="none" strike="noStrike" cap="none" normalizeH="0" baseline="-25000" smtClean="0">
                    <a:ln>
                      <a:noFill/>
                    </a:ln>
                    <a:solidFill>
                      <a:schemeClr val="tx1"/>
                    </a:solidFill>
                    <a:effectLst/>
                    <a:latin typeface="Garamond" pitchFamily="18" charset="0"/>
                    <a:cs typeface="Arial" pitchFamily="34" charset="0"/>
                  </a:rPr>
                  <a:t>f</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5"/>
              <p:cNvSpPr txBox="1">
                <a:spLocks noChangeArrowheads="1"/>
              </p:cNvSpPr>
              <p:nvPr/>
            </p:nvSpPr>
            <p:spPr bwMode="auto">
              <a:xfrm>
                <a:off x="5142" y="6587"/>
                <a:ext cx="1221" cy="985"/>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D</a:t>
                </a:r>
                <a:r>
                  <a:rPr kumimoji="0" lang="id-ID" sz="1600" b="1" i="0" u="none" strike="noStrike" cap="none" normalizeH="0" baseline="-25000" smtClean="0">
                    <a:ln>
                      <a:noFill/>
                    </a:ln>
                    <a:solidFill>
                      <a:schemeClr val="tx1"/>
                    </a:solidFill>
                    <a:effectLst/>
                    <a:latin typeface="Garamond" pitchFamily="18" charset="0"/>
                    <a:cs typeface="Arial" pitchFamily="34" charset="0"/>
                  </a:rPr>
                  <a:t>r</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6"/>
              <p:cNvSpPr txBox="1">
                <a:spLocks noChangeArrowheads="1"/>
              </p:cNvSpPr>
              <p:nvPr/>
            </p:nvSpPr>
            <p:spPr bwMode="auto">
              <a:xfrm>
                <a:off x="5116" y="4918"/>
                <a:ext cx="1221" cy="985"/>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S</a:t>
                </a:r>
                <a:r>
                  <a:rPr kumimoji="0" lang="id-ID" sz="1600" b="1" i="0" u="none" strike="noStrike" cap="none" normalizeH="0" baseline="-25000" smtClean="0">
                    <a:ln>
                      <a:noFill/>
                    </a:ln>
                    <a:solidFill>
                      <a:schemeClr val="tx1"/>
                    </a:solidFill>
                    <a:effectLst/>
                    <a:latin typeface="Garamond" pitchFamily="18" charset="0"/>
                    <a:cs typeface="Arial" pitchFamily="34" charset="0"/>
                  </a:rPr>
                  <a:t>f</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7"/>
              <p:cNvSpPr txBox="1">
                <a:spLocks noChangeArrowheads="1"/>
              </p:cNvSpPr>
              <p:nvPr/>
            </p:nvSpPr>
            <p:spPr bwMode="auto">
              <a:xfrm>
                <a:off x="4505" y="4234"/>
                <a:ext cx="1222" cy="984"/>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S</a:t>
                </a:r>
                <a:r>
                  <a:rPr kumimoji="0" lang="id-ID" sz="1600" b="1" i="0" u="none" strike="noStrike" cap="none" normalizeH="0" baseline="-25000" smtClean="0">
                    <a:ln>
                      <a:noFill/>
                    </a:ln>
                    <a:solidFill>
                      <a:schemeClr val="tx1"/>
                    </a:solidFill>
                    <a:effectLst/>
                    <a:latin typeface="Garamond" pitchFamily="18" charset="0"/>
                    <a:cs typeface="Arial" pitchFamily="34" charset="0"/>
                  </a:rPr>
                  <a:t>r</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8"/>
              <p:cNvSpPr txBox="1">
                <a:spLocks noChangeArrowheads="1"/>
              </p:cNvSpPr>
              <p:nvPr/>
            </p:nvSpPr>
            <p:spPr bwMode="auto">
              <a:xfrm>
                <a:off x="740" y="5602"/>
                <a:ext cx="1220" cy="985"/>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P</a:t>
                </a:r>
                <a:r>
                  <a:rPr kumimoji="0" lang="id-ID" sz="1600" b="1" i="0" u="none" strike="noStrike" cap="none" normalizeH="0" baseline="-25000" smtClean="0">
                    <a:ln>
                      <a:noFill/>
                    </a:ln>
                    <a:solidFill>
                      <a:schemeClr val="tx1"/>
                    </a:solidFill>
                    <a:effectLst/>
                    <a:latin typeface="Garamond" pitchFamily="18" charset="0"/>
                    <a:cs typeface="Arial" pitchFamily="34" charset="0"/>
                  </a:rPr>
                  <a:t>r</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19"/>
              <p:cNvSpPr txBox="1">
                <a:spLocks noChangeArrowheads="1"/>
              </p:cNvSpPr>
              <p:nvPr/>
            </p:nvSpPr>
            <p:spPr bwMode="auto">
              <a:xfrm>
                <a:off x="740" y="7025"/>
                <a:ext cx="1220" cy="985"/>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P</a:t>
                </a:r>
                <a:r>
                  <a:rPr kumimoji="0" lang="id-ID" sz="1600" b="1" i="0" u="none" strike="noStrike" cap="none" normalizeH="0" baseline="-25000" smtClean="0">
                    <a:ln>
                      <a:noFill/>
                    </a:ln>
                    <a:solidFill>
                      <a:schemeClr val="tx1"/>
                    </a:solidFill>
                    <a:effectLst/>
                    <a:latin typeface="Garamond" pitchFamily="18" charset="0"/>
                    <a:cs typeface="Arial" pitchFamily="34" charset="0"/>
                  </a:rPr>
                  <a:t>f</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Text Box 20"/>
            <p:cNvSpPr txBox="1">
              <a:spLocks noChangeArrowheads="1"/>
            </p:cNvSpPr>
            <p:nvPr/>
          </p:nvSpPr>
          <p:spPr bwMode="auto">
            <a:xfrm>
              <a:off x="2940" y="9134"/>
              <a:ext cx="741" cy="520"/>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smtClean="0">
                  <a:ln>
                    <a:noFill/>
                  </a:ln>
                  <a:solidFill>
                    <a:schemeClr val="tx1"/>
                  </a:solidFill>
                  <a:effectLst/>
                  <a:latin typeface="Garamond" pitchFamily="18" charset="0"/>
                  <a:cs typeface="Arial" pitchFamily="34" charset="0"/>
                </a:rPr>
                <a:t>Q</a:t>
              </a:r>
              <a:r>
                <a:rPr kumimoji="0" lang="id-ID" sz="1400" b="1" i="0" u="none" strike="noStrike" cap="none" normalizeH="0" baseline="-25000" smtClean="0">
                  <a:ln>
                    <a:noFill/>
                  </a:ln>
                  <a:solidFill>
                    <a:schemeClr val="tx1"/>
                  </a:solidFill>
                  <a:effectLst/>
                  <a:latin typeface="Garamond" pitchFamily="18" charset="0"/>
                  <a:cs typeface="Arial" pitchFamily="34" charset="0"/>
                </a:rPr>
                <a:t>r,f</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1"/>
            <p:cNvSpPr txBox="1">
              <a:spLocks noChangeArrowheads="1"/>
            </p:cNvSpPr>
            <p:nvPr/>
          </p:nvSpPr>
          <p:spPr bwMode="auto">
            <a:xfrm>
              <a:off x="458" y="5227"/>
              <a:ext cx="741" cy="520"/>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P</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2"/>
            <p:cNvSpPr txBox="1">
              <a:spLocks noChangeArrowheads="1"/>
            </p:cNvSpPr>
            <p:nvPr/>
          </p:nvSpPr>
          <p:spPr bwMode="auto">
            <a:xfrm>
              <a:off x="6271" y="9069"/>
              <a:ext cx="741" cy="520"/>
            </a:xfrm>
            <a:prstGeom prst="rect">
              <a:avLst/>
            </a:prstGeom>
            <a:noFill/>
            <a:ln w="9525">
              <a:noFill/>
              <a:miter lim="800000"/>
              <a:headEnd/>
              <a:tailEnd/>
            </a:ln>
          </p:spPr>
          <p:txBody>
            <a:bodyPr vert="horz" wrap="square" lIns="85039" tIns="42520" rIns="85039" bIns="425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id-ID" sz="1600" b="1" i="0" u="none" strike="noStrike" cap="none" normalizeH="0" baseline="0" smtClean="0">
                  <a:ln>
                    <a:noFill/>
                  </a:ln>
                  <a:solidFill>
                    <a:schemeClr val="tx1"/>
                  </a:solidFill>
                  <a:effectLst/>
                  <a:latin typeface="Garamond" pitchFamily="18" charset="0"/>
                  <a:cs typeface="Arial" pitchFamily="34" charset="0"/>
                </a:rPr>
                <a:t>Q</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6" name="Rectangle 25"/>
          <p:cNvSpPr/>
          <p:nvPr/>
        </p:nvSpPr>
        <p:spPr>
          <a:xfrm>
            <a:off x="642910" y="1428736"/>
            <a:ext cx="3504934" cy="43088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200" dirty="0" smtClean="0">
                <a:latin typeface="Times New Roman" pitchFamily="18" charset="0"/>
                <a:cs typeface="Times New Roman" pitchFamily="18" charset="0"/>
              </a:rPr>
              <a:t>1. A</a:t>
            </a:r>
            <a:r>
              <a:rPr lang="id-ID" sz="2200" dirty="0" smtClean="0">
                <a:latin typeface="Times New Roman" pitchFamily="18" charset="0"/>
                <a:cs typeface="Times New Roman" pitchFamily="18" charset="0"/>
              </a:rPr>
              <a:t>nalisis </a:t>
            </a:r>
            <a:r>
              <a:rPr lang="en-US" sz="2200" dirty="0" smtClean="0">
                <a:latin typeface="Times New Roman" pitchFamily="18" charset="0"/>
                <a:cs typeface="Times New Roman" pitchFamily="18" charset="0"/>
              </a:rPr>
              <a:t>M</a:t>
            </a:r>
            <a:r>
              <a:rPr lang="id-ID" sz="2200" dirty="0" smtClean="0">
                <a:latin typeface="Times New Roman" pitchFamily="18" charset="0"/>
                <a:cs typeface="Times New Roman" pitchFamily="18" charset="0"/>
              </a:rPr>
              <a:t>arjin </a:t>
            </a:r>
            <a:r>
              <a:rPr lang="en-US" sz="2200" dirty="0" smtClean="0">
                <a:latin typeface="Times New Roman" pitchFamily="18" charset="0"/>
                <a:cs typeface="Times New Roman" pitchFamily="18" charset="0"/>
              </a:rPr>
              <a:t>P</a:t>
            </a:r>
            <a:r>
              <a:rPr lang="id-ID" sz="2200" dirty="0" smtClean="0">
                <a:latin typeface="Times New Roman" pitchFamily="18" charset="0"/>
                <a:cs typeface="Times New Roman" pitchFamily="18" charset="0"/>
              </a:rPr>
              <a:t>emasaran</a:t>
            </a:r>
            <a:endParaRPr lang="id-ID" sz="2200" dirty="0">
              <a:latin typeface="Times New Roman" pitchFamily="18" charset="0"/>
              <a:cs typeface="Times New Roman" pitchFamily="18" charset="0"/>
            </a:endParaRPr>
          </a:p>
        </p:txBody>
      </p:sp>
      <p:sp>
        <p:nvSpPr>
          <p:cNvPr id="27" name="Rectangle 26"/>
          <p:cNvSpPr/>
          <p:nvPr/>
        </p:nvSpPr>
        <p:spPr>
          <a:xfrm>
            <a:off x="642910" y="5284129"/>
            <a:ext cx="2185983" cy="43088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200" i="1" dirty="0" smtClean="0">
                <a:latin typeface="Times New Roman" pitchFamily="18" charset="0"/>
                <a:cs typeface="Times New Roman" pitchFamily="18" charset="0"/>
              </a:rPr>
              <a:t>2. F</a:t>
            </a:r>
            <a:r>
              <a:rPr lang="id-ID" sz="2200" i="1" dirty="0" smtClean="0">
                <a:latin typeface="Times New Roman" pitchFamily="18" charset="0"/>
                <a:cs typeface="Times New Roman" pitchFamily="18" charset="0"/>
              </a:rPr>
              <a:t>armer </a:t>
            </a:r>
            <a:r>
              <a:rPr lang="en-US" sz="2200" i="1" dirty="0" smtClean="0">
                <a:latin typeface="Times New Roman" pitchFamily="18" charset="0"/>
                <a:cs typeface="Times New Roman" pitchFamily="18" charset="0"/>
              </a:rPr>
              <a:t>S</a:t>
            </a:r>
            <a:r>
              <a:rPr lang="id-ID" sz="2200" i="1" dirty="0" smtClean="0">
                <a:latin typeface="Times New Roman" pitchFamily="18" charset="0"/>
                <a:cs typeface="Times New Roman" pitchFamily="18" charset="0"/>
              </a:rPr>
              <a:t>hare</a:t>
            </a:r>
            <a:r>
              <a:rPr lang="id-ID" sz="2200" i="1" dirty="0" smtClean="0">
                <a:latin typeface="Times New Roman" pitchFamily="18" charset="0"/>
                <a:cs typeface="Times New Roman" pitchFamily="18" charset="0"/>
              </a:rPr>
              <a:t>. </a:t>
            </a:r>
            <a:endParaRPr lang="id-ID" sz="2200" dirty="0">
              <a:latin typeface="Times New Roman" pitchFamily="18" charset="0"/>
              <a:cs typeface="Times New Roman" pitchFamily="18" charset="0"/>
            </a:endParaRPr>
          </a:p>
        </p:txBody>
      </p:sp>
      <p:sp>
        <p:nvSpPr>
          <p:cNvPr id="28" name="Content Placeholder 2"/>
          <p:cNvSpPr>
            <a:spLocks noGrp="1"/>
          </p:cNvSpPr>
          <p:nvPr>
            <p:ph idx="1"/>
          </p:nvPr>
        </p:nvSpPr>
        <p:spPr>
          <a:xfrm>
            <a:off x="428596" y="142852"/>
            <a:ext cx="7643866" cy="107157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0" algn="ctr">
              <a:buNone/>
            </a:pPr>
            <a:r>
              <a:rPr lang="en-US" sz="2800" dirty="0" smtClean="0">
                <a:latin typeface="Times New Roman" pitchFamily="18" charset="0"/>
                <a:cs typeface="Times New Roman" pitchFamily="18" charset="0"/>
              </a:rPr>
              <a:t>P</a:t>
            </a:r>
            <a:r>
              <a:rPr lang="id-ID" sz="2800" dirty="0" smtClean="0">
                <a:latin typeface="Times New Roman" pitchFamily="18" charset="0"/>
                <a:cs typeface="Times New Roman" pitchFamily="18" charset="0"/>
              </a:rPr>
              <a:t>eningkatan nilai tambah  </a:t>
            </a:r>
            <a:r>
              <a:rPr lang="en-US" sz="2800" i="1" dirty="0" smtClean="0">
                <a:latin typeface="Times New Roman" pitchFamily="18" charset="0"/>
                <a:cs typeface="Times New Roman" pitchFamily="18" charset="0"/>
              </a:rPr>
              <a:t>marketing channel </a:t>
            </a:r>
            <a:r>
              <a:rPr lang="id-ID" sz="2800" dirty="0" smtClean="0">
                <a:latin typeface="Times New Roman" pitchFamily="18" charset="0"/>
                <a:cs typeface="Times New Roman" pitchFamily="18" charset="0"/>
              </a:rPr>
              <a:t>dianalisis melalui pendekatan</a:t>
            </a:r>
            <a:r>
              <a:rPr lang="en-US" sz="2800" dirty="0" smtClean="0">
                <a:latin typeface="Times New Roman" pitchFamily="18" charset="0"/>
                <a:cs typeface="Times New Roman" pitchFamily="18" charset="0"/>
              </a:rPr>
              <a:t> :</a:t>
            </a:r>
            <a:endParaRPr lang="id-ID" sz="2800" dirty="0">
              <a:solidFill>
                <a:schemeClr val="bg1"/>
              </a:solidFill>
              <a:latin typeface="Times New Roman" pitchFamily="18" charset="0"/>
              <a:cs typeface="Times New Roman" pitchFamily="18" charset="0"/>
            </a:endParaRPr>
          </a:p>
        </p:txBody>
      </p:sp>
      <p:sp>
        <p:nvSpPr>
          <p:cNvPr id="5121" name="Rectangle 1"/>
          <p:cNvSpPr>
            <a:spLocks noChangeArrowheads="1"/>
          </p:cNvSpPr>
          <p:nvPr/>
        </p:nvSpPr>
        <p:spPr bwMode="auto">
          <a:xfrm>
            <a:off x="5000564" y="2428868"/>
            <a:ext cx="414343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60338" algn="l"/>
              </a:tabLst>
            </a:pPr>
            <a:r>
              <a:rPr kumimoji="0" lang="id-ID"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Keterangan :  </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365125" marR="0" lvl="0" indent="-365125" defTabSz="914400" rtl="0" eaLnBrk="0" fontAlgn="base" latinLnBrk="0" hangingPunct="0">
              <a:lnSpc>
                <a:spcPct val="100000"/>
              </a:lnSpc>
              <a:spcBef>
                <a:spcPct val="0"/>
              </a:spcBef>
              <a:spcAft>
                <a:spcPct val="0"/>
              </a:spcAft>
              <a:buClrTx/>
              <a:buSzTx/>
              <a:buFontTx/>
              <a:buNone/>
              <a:tabLst>
                <a:tab pos="160338" algn="l"/>
              </a:tabLst>
            </a:pPr>
            <a:r>
              <a:rPr kumimoji="0" lang="id-ID"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a:t>
            </a:r>
            <a:r>
              <a:rPr lang="en-GB" sz="1400" dirty="0" smtClean="0">
                <a:latin typeface="Times New Roman" pitchFamily="18"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en-GB" sz="1400" dirty="0" smtClean="0">
                <a:latin typeface="Times New Roman" pitchFamily="18"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id-ID"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ermintaan di tingkat konsumen akhir (</a:t>
            </a:r>
            <a:r>
              <a:rPr kumimoji="0" lang="id-ID"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a:t>
            </a:r>
            <a:r>
              <a:rPr kumimoji="0" lang="en-US"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d-ID"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demand</a:t>
            </a:r>
            <a:r>
              <a:rPr kumimoji="0" lang="id-ID"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60338" algn="l"/>
              </a:tabLst>
            </a:pP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Df</a:t>
            </a:r>
            <a:r>
              <a:rPr lang="en-US" sz="1400" dirty="0" smtClean="0">
                <a:latin typeface="Times New Roman" pitchFamily="18"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Permintaan</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tingkat</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petani</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derived demand</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60338" algn="l"/>
              </a:tabLst>
            </a:pP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Sf</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Penawaran</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tingkat</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petani</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supply</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438150" marR="0" lvl="0" indent="-438150" defTabSz="914400" rtl="0" eaLnBrk="0" fontAlgn="base" latinLnBrk="0" hangingPunct="0">
              <a:lnSpc>
                <a:spcPct val="100000"/>
              </a:lnSpc>
              <a:spcBef>
                <a:spcPct val="0"/>
              </a:spcBef>
              <a:spcAft>
                <a:spcPct val="0"/>
              </a:spcAft>
              <a:buClrTx/>
              <a:buSzTx/>
              <a:buFontTx/>
              <a:buNone/>
              <a:tabLst>
                <a:tab pos="160338" algn="l"/>
              </a:tabLst>
            </a:pP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Sr</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Penawaran</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tingkat</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konsumen</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akhir</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derived supply</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Box 32"/>
          <p:cNvSpPr txBox="1"/>
          <p:nvPr/>
        </p:nvSpPr>
        <p:spPr>
          <a:xfrm>
            <a:off x="780869" y="4834606"/>
            <a:ext cx="5219891" cy="523220"/>
          </a:xfrm>
          <a:prstGeom prst="rect">
            <a:avLst/>
          </a:prstGeom>
          <a:noFill/>
        </p:spPr>
        <p:txBody>
          <a:bodyPr wrap="square" rtlCol="0">
            <a:spAutoFit/>
          </a:bodyPr>
          <a:lstStyle/>
          <a:p>
            <a:r>
              <a:rPr lang="id-ID" sz="1400" dirty="0" smtClean="0">
                <a:latin typeface="Times New Roman" pitchFamily="18" charset="0"/>
                <a:cs typeface="Times New Roman" pitchFamily="18" charset="0"/>
              </a:rPr>
              <a:t>S</a:t>
            </a:r>
            <a:r>
              <a:rPr lang="en-GB" sz="1400" dirty="0" smtClean="0">
                <a:latin typeface="Times New Roman" pitchFamily="18" charset="0"/>
                <a:cs typeface="Times New Roman" pitchFamily="18" charset="0"/>
              </a:rPr>
              <a:t>umber : Hammond </a:t>
            </a:r>
            <a:r>
              <a:rPr lang="nb-NO" sz="1400" dirty="0" smtClean="0">
                <a:latin typeface="Times New Roman" pitchFamily="18" charset="0"/>
                <a:cs typeface="Times New Roman" pitchFamily="18" charset="0"/>
              </a:rPr>
              <a:t>dan</a:t>
            </a:r>
            <a:r>
              <a:rPr lang="en-GB" sz="1400" dirty="0" smtClean="0">
                <a:latin typeface="Times New Roman" pitchFamily="18" charset="0"/>
                <a:cs typeface="Times New Roman" pitchFamily="18" charset="0"/>
              </a:rPr>
              <a:t> Dahl</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1977</a:t>
            </a:r>
            <a:r>
              <a:rPr lang="id-ID" sz="1400" dirty="0" smtClean="0">
                <a:latin typeface="Times New Roman" pitchFamily="18" charset="0"/>
                <a:cs typeface="Times New Roman" pitchFamily="18" charset="0"/>
              </a:rPr>
              <a:t>)</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dan</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Tomek</a:t>
            </a:r>
            <a:r>
              <a:rPr lang="en-GB" sz="1400" dirty="0" smtClean="0">
                <a:latin typeface="Times New Roman" pitchFamily="18" charset="0"/>
                <a:cs typeface="Times New Roman" pitchFamily="18" charset="0"/>
              </a:rPr>
              <a:t> </a:t>
            </a:r>
            <a:r>
              <a:rPr lang="nb-NO" sz="1400" dirty="0" smtClean="0">
                <a:latin typeface="Times New Roman" pitchFamily="18" charset="0"/>
                <a:cs typeface="Times New Roman" pitchFamily="18" charset="0"/>
              </a:rPr>
              <a:t>dan</a:t>
            </a:r>
            <a:r>
              <a:rPr lang="en-GB" sz="1400" dirty="0" smtClean="0">
                <a:latin typeface="Times New Roman" pitchFamily="18" charset="0"/>
                <a:cs typeface="Times New Roman" pitchFamily="18" charset="0"/>
              </a:rPr>
              <a:t> Robinson </a:t>
            </a:r>
            <a:r>
              <a:rPr lang="id-ID" sz="1400" dirty="0" smtClean="0">
                <a:latin typeface="Times New Roman" pitchFamily="18" charset="0"/>
                <a:cs typeface="Times New Roman" pitchFamily="18" charset="0"/>
              </a:rPr>
              <a:t>(</a:t>
            </a:r>
            <a:r>
              <a:rPr lang="en-GB" sz="1400" dirty="0" smtClean="0">
                <a:latin typeface="Times New Roman" pitchFamily="18" charset="0"/>
                <a:cs typeface="Times New Roman" pitchFamily="18" charset="0"/>
              </a:rPr>
              <a:t>1990</a:t>
            </a:r>
            <a:r>
              <a:rPr lang="id-ID" sz="1400" dirty="0" smtClean="0">
                <a:latin typeface="Times New Roman" pitchFamily="18" charset="0"/>
                <a:cs typeface="Times New Roman" pitchFamily="18" charset="0"/>
              </a:rPr>
              <a:t>)</a:t>
            </a:r>
          </a:p>
          <a:p>
            <a:endParaRPr lang="id-ID"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2428860" y="142852"/>
            <a:ext cx="4357718" cy="785818"/>
          </a:xfrm>
          <a:prstGeom prst="round2SameRect">
            <a:avLst/>
          </a:prstGeom>
          <a:ln w="47625"/>
        </p:spPr>
        <p:style>
          <a:lnRef idx="2">
            <a:schemeClr val="accent1"/>
          </a:lnRef>
          <a:fillRef idx="1">
            <a:schemeClr val="lt1"/>
          </a:fillRef>
          <a:effectRef idx="0">
            <a:schemeClr val="accent1"/>
          </a:effectRef>
          <a:fontRef idx="minor">
            <a:schemeClr val="dk1"/>
          </a:fontRef>
        </p:style>
        <p:txBody>
          <a:bodyPr/>
          <a:lstStyle/>
          <a:p>
            <a:r>
              <a:rPr lang="en-US" dirty="0" smtClean="0"/>
              <a:t>SC </a:t>
            </a:r>
            <a:r>
              <a:rPr lang="en-US" dirty="0" err="1" smtClean="0"/>
              <a:t>vs</a:t>
            </a:r>
            <a:r>
              <a:rPr lang="en-US" dirty="0" smtClean="0"/>
              <a:t> SCM </a:t>
            </a:r>
            <a:endParaRPr lang="id-ID" dirty="0"/>
          </a:p>
        </p:txBody>
      </p:sp>
      <p:sp>
        <p:nvSpPr>
          <p:cNvPr id="6" name="Oval 5"/>
          <p:cNvSpPr/>
          <p:nvPr/>
        </p:nvSpPr>
        <p:spPr>
          <a:xfrm>
            <a:off x="4643438" y="1428736"/>
            <a:ext cx="1214446" cy="914400"/>
          </a:xfrm>
          <a:prstGeom prst="ellipse">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SCM</a:t>
            </a:r>
            <a:endParaRPr lang="id-ID" sz="2800" b="1" dirty="0"/>
          </a:p>
        </p:txBody>
      </p:sp>
      <p:sp>
        <p:nvSpPr>
          <p:cNvPr id="7" name="Oval 6"/>
          <p:cNvSpPr/>
          <p:nvPr/>
        </p:nvSpPr>
        <p:spPr>
          <a:xfrm>
            <a:off x="357158" y="1428736"/>
            <a:ext cx="1214446" cy="914400"/>
          </a:xfrm>
          <a:prstGeom prst="ellipse">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SC</a:t>
            </a:r>
            <a:endParaRPr lang="id-ID" sz="2800" b="1" dirty="0"/>
          </a:p>
        </p:txBody>
      </p:sp>
      <p:sp>
        <p:nvSpPr>
          <p:cNvPr id="8" name="Rectangle 7"/>
          <p:cNvSpPr/>
          <p:nvPr/>
        </p:nvSpPr>
        <p:spPr>
          <a:xfrm>
            <a:off x="928662" y="2357430"/>
            <a:ext cx="3286132" cy="2677656"/>
          </a:xfrm>
          <a:prstGeom prst="rect">
            <a:avLst/>
          </a:prstGeom>
          <a:solidFill>
            <a:schemeClr val="accent6">
              <a:lumMod val="60000"/>
              <a:lumOff val="40000"/>
            </a:schemeClr>
          </a:solidFill>
          <a:ln>
            <a:solidFill>
              <a:schemeClr val="tx2">
                <a:lumMod val="75000"/>
              </a:schemeClr>
            </a:solidFill>
          </a:ln>
        </p:spPr>
        <p:txBody>
          <a:bodyPr wrap="square">
            <a:spAutoFit/>
          </a:bodyPr>
          <a:lstStyle/>
          <a:p>
            <a:r>
              <a:rPr lang="en-US" sz="2400" dirty="0" smtClean="0">
                <a:latin typeface="Times New Roman" pitchFamily="18" charset="0"/>
                <a:cs typeface="Times New Roman" pitchFamily="18" charset="0"/>
              </a:rPr>
              <a:t>S</a:t>
            </a:r>
            <a:r>
              <a:rPr lang="id-ID" sz="2400" dirty="0" smtClean="0">
                <a:latin typeface="Times New Roman" pitchFamily="18" charset="0"/>
                <a:cs typeface="Times New Roman" pitchFamily="18" charset="0"/>
              </a:rPr>
              <a:t>uatu </a:t>
            </a:r>
            <a:r>
              <a:rPr lang="id-ID" sz="2400" dirty="0" smtClean="0">
                <a:latin typeface="Times New Roman" pitchFamily="18" charset="0"/>
                <a:cs typeface="Times New Roman" pitchFamily="18" charset="0"/>
              </a:rPr>
              <a:t>aliran dan transformasi produk, aliran informasi dan keuangan dari tahapan bahan baku hingga pengguna akhir</a:t>
            </a:r>
            <a:r>
              <a:rPr lang="id-ID"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id-ID" sz="2400" dirty="0" smtClean="0">
                <a:latin typeface="Times New Roman" pitchFamily="18" charset="0"/>
                <a:cs typeface="Times New Roman" pitchFamily="18" charset="0"/>
              </a:rPr>
              <a:t>Handfield </a:t>
            </a:r>
            <a:r>
              <a:rPr lang="id-ID" sz="2400" i="1" dirty="0" smtClean="0">
                <a:latin typeface="Times New Roman" pitchFamily="18" charset="0"/>
                <a:cs typeface="Times New Roman" pitchFamily="18" charset="0"/>
              </a:rPr>
              <a:t>et al</a:t>
            </a:r>
            <a:r>
              <a:rPr lang="id-ID" sz="2400" dirty="0" smtClean="0">
                <a:latin typeface="Times New Roman" pitchFamily="18" charset="0"/>
                <a:cs typeface="Times New Roman" pitchFamily="18" charset="0"/>
              </a:rPr>
              <a:t>, </a:t>
            </a:r>
            <a:r>
              <a:rPr lang="id-ID" sz="2400" dirty="0" smtClean="0">
                <a:latin typeface="Times New Roman" pitchFamily="18" charset="0"/>
                <a:cs typeface="Times New Roman" pitchFamily="18" charset="0"/>
              </a:rPr>
              <a:t>2002</a:t>
            </a:r>
            <a:r>
              <a:rPr lang="en-US" sz="2400" dirty="0" smtClean="0">
                <a:latin typeface="Times New Roman" pitchFamily="18" charset="0"/>
                <a:cs typeface="Times New Roman" pitchFamily="18" charset="0"/>
              </a:rPr>
              <a:t>)</a:t>
            </a:r>
            <a:endParaRPr lang="id-ID" sz="2400" dirty="0">
              <a:latin typeface="Times New Roman" pitchFamily="18" charset="0"/>
              <a:cs typeface="Times New Roman" pitchFamily="18" charset="0"/>
            </a:endParaRPr>
          </a:p>
        </p:txBody>
      </p:sp>
      <p:sp>
        <p:nvSpPr>
          <p:cNvPr id="9" name="Rectangle 8"/>
          <p:cNvSpPr/>
          <p:nvPr/>
        </p:nvSpPr>
        <p:spPr>
          <a:xfrm>
            <a:off x="5214942" y="2357430"/>
            <a:ext cx="3286132" cy="2677656"/>
          </a:xfrm>
          <a:prstGeom prst="rect">
            <a:avLst/>
          </a:prstGeom>
          <a:solidFill>
            <a:schemeClr val="accent6">
              <a:lumMod val="60000"/>
              <a:lumOff val="40000"/>
            </a:schemeClr>
          </a:solidFill>
          <a:ln>
            <a:solidFill>
              <a:schemeClr val="tx2">
                <a:lumMod val="75000"/>
              </a:schemeClr>
            </a:solidFill>
          </a:ln>
        </p:spPr>
        <p:txBody>
          <a:bodyPr wrap="square">
            <a:spAutoFit/>
          </a:bodyPr>
          <a:lstStyle/>
          <a:p>
            <a:r>
              <a:rPr lang="en-US" sz="2400" dirty="0" err="1" smtClean="0"/>
              <a:t>Konsep</a:t>
            </a:r>
            <a:r>
              <a:rPr lang="en-US" sz="2400" dirty="0" smtClean="0"/>
              <a:t> yang </a:t>
            </a:r>
            <a:r>
              <a:rPr lang="en-US" sz="2400" dirty="0" err="1" smtClean="0"/>
              <a:t>multidisiplin</a:t>
            </a:r>
            <a:r>
              <a:rPr lang="en-US" sz="2400" dirty="0" smtClean="0"/>
              <a:t> </a:t>
            </a:r>
            <a:r>
              <a:rPr lang="en-US" sz="2400" dirty="0" err="1" smtClean="0"/>
              <a:t>dimana</a:t>
            </a:r>
            <a:r>
              <a:rPr lang="en-US" sz="2400" dirty="0" smtClean="0"/>
              <a:t> </a:t>
            </a:r>
            <a:r>
              <a:rPr lang="en-US" sz="2400" dirty="0" err="1" smtClean="0"/>
              <a:t>penekanan</a:t>
            </a:r>
            <a:r>
              <a:rPr lang="en-US" sz="2400" dirty="0" smtClean="0"/>
              <a:t> </a:t>
            </a:r>
            <a:r>
              <a:rPr lang="en-US" sz="2400" dirty="0" err="1" smtClean="0"/>
              <a:t>pada</a:t>
            </a:r>
            <a:r>
              <a:rPr lang="en-US" sz="2400" dirty="0" smtClean="0"/>
              <a:t> e</a:t>
            </a:r>
            <a:r>
              <a:rPr lang="id-ID" sz="2400" dirty="0" smtClean="0"/>
              <a:t>fisiensi </a:t>
            </a:r>
            <a:r>
              <a:rPr lang="id-ID" sz="2400" dirty="0" smtClean="0"/>
              <a:t>dan efektivitas aliran produk dan informasi </a:t>
            </a:r>
            <a:r>
              <a:rPr lang="en-US" sz="2400" dirty="0" smtClean="0"/>
              <a:t>(Dunne 2001)</a:t>
            </a:r>
          </a:p>
          <a:p>
            <a:endParaRPr lang="id-ID" sz="2400" dirty="0">
              <a:latin typeface="Times New Roman" pitchFamily="18" charset="0"/>
              <a:cs typeface="Times New Roman" pitchFamily="18" charset="0"/>
            </a:endParaRPr>
          </a:p>
        </p:txBody>
      </p:sp>
      <p:sp>
        <p:nvSpPr>
          <p:cNvPr id="18433" name="Rectangle 1"/>
          <p:cNvSpPr>
            <a:spLocks noChangeArrowheads="1"/>
          </p:cNvSpPr>
          <p:nvPr/>
        </p:nvSpPr>
        <p:spPr bwMode="auto">
          <a:xfrm>
            <a:off x="357190" y="5214950"/>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Teori-teori yang menjadi fondasi utama adalah ilmu ekonomi, manajemen strategis dan </a:t>
            </a:r>
            <a:r>
              <a:rPr kumimoji="0" lang="id-ID"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pemasaran</a:t>
            </a:r>
            <a:r>
              <a:rPr kumimoji="0" lang="id-ID"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d-ID"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l="28587" t="39258" r="27489" b="8008"/>
          <a:stretch>
            <a:fillRect/>
          </a:stretch>
        </p:blipFill>
        <p:spPr bwMode="auto">
          <a:xfrm>
            <a:off x="1071538" y="1142984"/>
            <a:ext cx="7000924" cy="4725624"/>
          </a:xfrm>
          <a:prstGeom prst="rect">
            <a:avLst/>
          </a:prstGeom>
          <a:noFill/>
          <a:ln w="9525">
            <a:noFill/>
            <a:miter lim="800000"/>
            <a:headEnd/>
            <a:tailEnd/>
          </a:ln>
          <a:effectLst/>
        </p:spPr>
      </p:pic>
      <p:sp>
        <p:nvSpPr>
          <p:cNvPr id="4" name="Content Placeholder 2"/>
          <p:cNvSpPr>
            <a:spLocks noGrp="1"/>
          </p:cNvSpPr>
          <p:nvPr>
            <p:ph idx="1"/>
          </p:nvPr>
        </p:nvSpPr>
        <p:spPr>
          <a:xfrm>
            <a:off x="1142976" y="285728"/>
            <a:ext cx="6500858" cy="7143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ctr">
              <a:buNone/>
            </a:pPr>
            <a:r>
              <a:rPr lang="en-US" b="1" dirty="0" smtClean="0">
                <a:latin typeface="Times New Roman" pitchFamily="18" charset="0"/>
                <a:cs typeface="Times New Roman" pitchFamily="18" charset="0"/>
              </a:rPr>
              <a:t>KETERKAITAN SCP DAN SCM</a:t>
            </a:r>
            <a:endParaRPr lang="id-ID" dirty="0">
              <a:solidFill>
                <a:schemeClr val="bg1"/>
              </a:solidFill>
              <a:latin typeface="Times New Roman" pitchFamily="18" charset="0"/>
              <a:cs typeface="Times New Roman" pitchFamily="18" charset="0"/>
            </a:endParaRPr>
          </a:p>
        </p:txBody>
      </p:sp>
      <p:sp>
        <p:nvSpPr>
          <p:cNvPr id="6" name="TextBox 5"/>
          <p:cNvSpPr txBox="1"/>
          <p:nvPr/>
        </p:nvSpPr>
        <p:spPr>
          <a:xfrm>
            <a:off x="1142976" y="5917188"/>
            <a:ext cx="3479992"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Sumber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Asmarantaka</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et al </a:t>
            </a:r>
            <a:r>
              <a:rPr lang="en-US" dirty="0" smtClean="0">
                <a:latin typeface="Times New Roman" pitchFamily="18" charset="0"/>
                <a:cs typeface="Times New Roman" pitchFamily="18" charset="0"/>
              </a:rPr>
              <a:t> (2017)</a:t>
            </a:r>
            <a:endParaRPr lang="id-ID"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Times New Roman" pitchFamily="18" charset="0"/>
                <a:cs typeface="Times New Roman" pitchFamily="18" charset="0"/>
              </a:rPr>
              <a:t>KESIMPULAN</a:t>
            </a:r>
            <a:endParaRPr lang="id-ID"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37375"/>
            <a:ext cx="8229600" cy="4349079"/>
          </a:xfrm>
        </p:spPr>
        <p:txBody>
          <a:bodyPr/>
          <a:lstStyle/>
          <a:p>
            <a:pPr marL="457200" indent="-457200">
              <a:buFont typeface="+mj-lt"/>
              <a:buAutoNum type="arabicPeriod"/>
            </a:pPr>
            <a:r>
              <a:rPr lang="id-ID" sz="2000" dirty="0" smtClean="0">
                <a:latin typeface="Times New Roman" pitchFamily="18" charset="0"/>
                <a:cs typeface="Times New Roman" pitchFamily="18" charset="0"/>
              </a:rPr>
              <a:t>Pendekatan pemasaran (aspek </a:t>
            </a:r>
            <a:r>
              <a:rPr lang="id-ID" sz="2000" dirty="0" smtClean="0">
                <a:latin typeface="Times New Roman" pitchFamily="18" charset="0"/>
                <a:cs typeface="Times New Roman" pitchFamily="18" charset="0"/>
              </a:rPr>
              <a:t>ekonomi)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merupakan</a:t>
            </a:r>
            <a:r>
              <a:rPr lang="en-US" sz="2000" dirty="0" smtClean="0">
                <a:latin typeface="Times New Roman" pitchFamily="18" charset="0"/>
                <a:cs typeface="Times New Roman" pitchFamily="18" charset="0"/>
              </a:rPr>
              <a:t> </a:t>
            </a:r>
            <a:r>
              <a:rPr lang="id-ID" sz="2000" dirty="0" smtClean="0">
                <a:latin typeface="Times New Roman" pitchFamily="18" charset="0"/>
                <a:cs typeface="Times New Roman" pitchFamily="18" charset="0"/>
              </a:rPr>
              <a:t>keragaan </a:t>
            </a:r>
            <a:r>
              <a:rPr lang="id-ID" sz="2000" dirty="0" smtClean="0">
                <a:latin typeface="Times New Roman" pitchFamily="18" charset="0"/>
                <a:cs typeface="Times New Roman" pitchFamily="18" charset="0"/>
              </a:rPr>
              <a:t>dari seluruh aktivitas bisnis (produktif) dalam aliran atau saluran pemasaran komoditi/produk dari petani produsen primer sampai dengan konsumen </a:t>
            </a:r>
            <a:r>
              <a:rPr lang="id-ID" sz="2000" dirty="0" smtClean="0">
                <a:latin typeface="Times New Roman" pitchFamily="18" charset="0"/>
                <a:cs typeface="Times New Roman" pitchFamily="18" charset="0"/>
              </a:rPr>
              <a:t>akhir</a:t>
            </a:r>
            <a:r>
              <a:rPr lang="en-US" sz="2000" dirty="0" smtClean="0">
                <a:latin typeface="Times New Roman" pitchFamily="18" charset="0"/>
                <a:cs typeface="Times New Roman" pitchFamily="18" charset="0"/>
              </a:rPr>
              <a:t>.</a:t>
            </a:r>
          </a:p>
          <a:p>
            <a:pPr marL="457200" indent="-457200">
              <a:buFont typeface="+mj-lt"/>
              <a:buAutoNum type="arabicPeriod"/>
            </a:pPr>
            <a:endParaRPr lang="en-US" sz="2000" dirty="0" smtClean="0">
              <a:latin typeface="Times New Roman" pitchFamily="18" charset="0"/>
              <a:cs typeface="Times New Roman" pitchFamily="18" charset="0"/>
            </a:endParaRPr>
          </a:p>
          <a:p>
            <a:pPr marL="457200" indent="-457200">
              <a:buFont typeface="+mj-lt"/>
              <a:buAutoNum type="arabicPeriod"/>
            </a:pPr>
            <a:r>
              <a:rPr lang="id-ID" sz="2000" dirty="0" smtClean="0">
                <a:latin typeface="Times New Roman" pitchFamily="18" charset="0"/>
                <a:cs typeface="Times New Roman" pitchFamily="18" charset="0"/>
              </a:rPr>
              <a:t>Keragaan </a:t>
            </a:r>
            <a:r>
              <a:rPr lang="en-US" sz="2000" dirty="0" smtClean="0">
                <a:latin typeface="Times New Roman" pitchFamily="18" charset="0"/>
                <a:cs typeface="Times New Roman" pitchFamily="18" charset="0"/>
              </a:rPr>
              <a:t> </a:t>
            </a:r>
            <a:r>
              <a:rPr lang="id-ID" sz="2000" dirty="0" smtClean="0">
                <a:latin typeface="Times New Roman" pitchFamily="18" charset="0"/>
                <a:cs typeface="Times New Roman" pitchFamily="18" charset="0"/>
              </a:rPr>
              <a:t>dalam </a:t>
            </a:r>
            <a:r>
              <a:rPr lang="id-ID" sz="2000" i="1" dirty="0" smtClean="0">
                <a:latin typeface="Times New Roman" pitchFamily="18" charset="0"/>
                <a:cs typeface="Times New Roman" pitchFamily="18" charset="0"/>
              </a:rPr>
              <a:t>marketing channel</a:t>
            </a:r>
            <a:r>
              <a:rPr lang="id-ID" sz="2000" dirty="0" smtClean="0">
                <a:latin typeface="Times New Roman" pitchFamily="18" charset="0"/>
                <a:cs typeface="Times New Roman" pitchFamily="18" charset="0"/>
              </a:rPr>
              <a:t> akan terlihat mana yang lebih efisien dan hal ini akan ditentukan oleh SCP</a:t>
            </a:r>
            <a:r>
              <a:rPr lang="id-ID"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457200" indent="-457200">
              <a:buFont typeface="+mj-lt"/>
              <a:buAutoNum type="arabicPeriod"/>
            </a:pPr>
            <a:endParaRPr lang="en-US" sz="2000" dirty="0" smtClean="0">
              <a:latin typeface="Times New Roman" pitchFamily="18" charset="0"/>
              <a:cs typeface="Times New Roman" pitchFamily="18" charset="0"/>
            </a:endParaRPr>
          </a:p>
          <a:p>
            <a:pPr marL="457200" indent="-457200">
              <a:buFont typeface="+mj-lt"/>
              <a:buAutoNum type="arabicPeriod"/>
            </a:pPr>
            <a:r>
              <a:rPr lang="id-ID" sz="2000" dirty="0" smtClean="0">
                <a:latin typeface="Times New Roman" pitchFamily="18" charset="0"/>
                <a:cs typeface="Times New Roman" pitchFamily="18" charset="0"/>
              </a:rPr>
              <a:t>Semakin tinggi persentase pangsa pasar menunjukkan kekuatan suatu perusahaan dalam suatu </a:t>
            </a:r>
            <a:r>
              <a:rPr lang="id-ID" sz="2000" dirty="0" smtClean="0">
                <a:latin typeface="Times New Roman" pitchFamily="18" charset="0"/>
                <a:cs typeface="Times New Roman" pitchFamily="18" charset="0"/>
              </a:rPr>
              <a:t>industri</a:t>
            </a:r>
            <a:endParaRPr lang="en-US" sz="2000" dirty="0" smtClean="0">
              <a:latin typeface="Times New Roman" pitchFamily="18" charset="0"/>
              <a:cs typeface="Times New Roman" pitchFamily="18" charset="0"/>
            </a:endParaRPr>
          </a:p>
          <a:p>
            <a:pPr marL="457200" indent="-457200">
              <a:buFont typeface="+mj-lt"/>
              <a:buAutoNum type="arabicPeriod"/>
            </a:pP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a:t>
            </a:r>
            <a:r>
              <a:rPr lang="id-ID" sz="2000" dirty="0" smtClean="0">
                <a:latin typeface="Times New Roman" pitchFamily="18" charset="0"/>
                <a:cs typeface="Times New Roman" pitchFamily="18" charset="0"/>
              </a:rPr>
              <a:t>nalisis </a:t>
            </a:r>
            <a:r>
              <a:rPr lang="en-US" sz="2000" dirty="0" smtClean="0">
                <a:latin typeface="Times New Roman" pitchFamily="18" charset="0"/>
                <a:cs typeface="Times New Roman" pitchFamily="18" charset="0"/>
              </a:rPr>
              <a:t>VC</a:t>
            </a:r>
            <a:r>
              <a:rPr lang="id-ID" sz="2000" dirty="0" smtClean="0">
                <a:latin typeface="Times New Roman" pitchFamily="18" charset="0"/>
                <a:cs typeface="Times New Roman" pitchFamily="18" charset="0"/>
              </a:rPr>
              <a:t>, </a:t>
            </a:r>
            <a:r>
              <a:rPr lang="id-ID" sz="2000" dirty="0" smtClean="0">
                <a:latin typeface="Times New Roman" pitchFamily="18" charset="0"/>
                <a:cs typeface="Times New Roman" pitchFamily="18" charset="0"/>
              </a:rPr>
              <a:t>SC, GVC merupakan </a:t>
            </a:r>
            <a:r>
              <a:rPr lang="id-ID" sz="2000" dirty="0" smtClean="0">
                <a:latin typeface="Times New Roman" pitchFamily="18" charset="0"/>
                <a:cs typeface="Times New Roman" pitchFamily="18" charset="0"/>
              </a:rPr>
              <a:t>bagian </a:t>
            </a:r>
            <a:r>
              <a:rPr lang="id-ID" sz="2000" dirty="0" smtClean="0">
                <a:latin typeface="Times New Roman" pitchFamily="18" charset="0"/>
                <a:cs typeface="Times New Roman" pitchFamily="18" charset="0"/>
              </a:rPr>
              <a:t>dari keragaan analisis pemasaran agribisnis secara keseluruhan</a:t>
            </a:r>
            <a:r>
              <a:rPr lang="id-ID"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
        <p:nvSpPr>
          <p:cNvPr id="4" name="Content Placeholder 2"/>
          <p:cNvSpPr txBox="1">
            <a:spLocks/>
          </p:cNvSpPr>
          <p:nvPr/>
        </p:nvSpPr>
        <p:spPr bwMode="auto">
          <a:xfrm>
            <a:off x="1142976" y="428604"/>
            <a:ext cx="6500858" cy="714380"/>
          </a:xfrm>
          <a:prstGeom prst="roundRect">
            <a:avLst/>
          </a:prstGeom>
          <a:solidFill>
            <a:schemeClr val="tx2">
              <a:lumMod val="75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KESIMPULAN</a:t>
            </a:r>
            <a:endParaRPr kumimoji="0" lang="id-ID" sz="32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29600" cy="5786478"/>
          </a:xfrm>
        </p:spPr>
        <p:txBody>
          <a:bodyPr/>
          <a:lstStyle/>
          <a:p>
            <a:pPr marL="457200" indent="-457200">
              <a:buFont typeface="+mj-lt"/>
              <a:buAutoNum type="arabicPeriod" startAt="5"/>
            </a:pPr>
            <a:r>
              <a:rPr lang="en-US" sz="2200" dirty="0" err="1" smtClean="0">
                <a:latin typeface="Times New Roman" pitchFamily="18" charset="0"/>
                <a:cs typeface="Times New Roman" pitchFamily="18" charset="0"/>
              </a:rPr>
              <a:t>Jika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pada</a:t>
            </a:r>
            <a:r>
              <a:rPr lang="en-US" sz="2200" dirty="0" smtClean="0">
                <a:latin typeface="Times New Roman" pitchFamily="18" charset="0"/>
                <a:cs typeface="Times New Roman" pitchFamily="18" charset="0"/>
              </a:rPr>
              <a:t> </a:t>
            </a:r>
            <a:r>
              <a:rPr lang="id-ID" sz="2200" dirty="0" smtClean="0">
                <a:latin typeface="Times New Roman" pitchFamily="18" charset="0"/>
                <a:cs typeface="Times New Roman" pitchFamily="18" charset="0"/>
              </a:rPr>
              <a:t>analisis </a:t>
            </a:r>
            <a:r>
              <a:rPr lang="id-ID" sz="2200" i="1" dirty="0" smtClean="0">
                <a:latin typeface="Times New Roman" pitchFamily="18" charset="0"/>
                <a:cs typeface="Times New Roman" pitchFamily="18" charset="0"/>
              </a:rPr>
              <a:t>value chain govenrnance </a:t>
            </a:r>
            <a:r>
              <a:rPr lang="id-ID" sz="2200" dirty="0" smtClean="0">
                <a:latin typeface="Times New Roman" pitchFamily="18" charset="0"/>
                <a:cs typeface="Times New Roman" pitchFamily="18" charset="0"/>
              </a:rPr>
              <a:t>dilakukan oleh pemain-pemain yang memiliki power atau pangsa pasar yang dominan (</a:t>
            </a:r>
            <a:r>
              <a:rPr lang="en-US" sz="2200" dirty="0" smtClean="0">
                <a:latin typeface="Times New Roman" pitchFamily="18" charset="0"/>
                <a:cs typeface="Times New Roman" pitchFamily="18" charset="0"/>
              </a:rPr>
              <a:t>4</a:t>
            </a:r>
            <a:r>
              <a:rPr lang="id-ID" sz="2200" dirty="0" smtClean="0">
                <a:latin typeface="Times New Roman" pitchFamily="18" charset="0"/>
                <a:cs typeface="Times New Roman" pitchFamily="18" charset="0"/>
              </a:rPr>
              <a:t> perusahaan memiliki pangsa pasar &gt; 60 persen) maka akan terlihat dalam </a:t>
            </a:r>
            <a:r>
              <a:rPr lang="id-ID" sz="2200" i="1" dirty="0" smtClean="0">
                <a:latin typeface="Times New Roman" pitchFamily="18" charset="0"/>
                <a:cs typeface="Times New Roman" pitchFamily="18" charset="0"/>
              </a:rPr>
              <a:t>marketing channel </a:t>
            </a:r>
            <a:r>
              <a:rPr lang="id-ID" sz="2200" dirty="0" smtClean="0">
                <a:latin typeface="Times New Roman" pitchFamily="18" charset="0"/>
                <a:cs typeface="Times New Roman" pitchFamily="18" charset="0"/>
              </a:rPr>
              <a:t>dan struktur pasar yang memusat (terkonsentrasi) dengan strategi bisnis (SCM) yang akan terlihat pada keragaan pasar, volume dan kualitas oleh pelaku yang memiliki </a:t>
            </a:r>
            <a:r>
              <a:rPr lang="id-ID" sz="2200" i="1" dirty="0" smtClean="0">
                <a:latin typeface="Times New Roman" pitchFamily="18" charset="0"/>
                <a:cs typeface="Times New Roman" pitchFamily="18" charset="0"/>
              </a:rPr>
              <a:t>power </a:t>
            </a:r>
            <a:r>
              <a:rPr lang="id-ID" sz="2200" dirty="0" smtClean="0">
                <a:latin typeface="Times New Roman" pitchFamily="18" charset="0"/>
                <a:cs typeface="Times New Roman" pitchFamily="18" charset="0"/>
              </a:rPr>
              <a:t>tersebut (SCM)</a:t>
            </a:r>
            <a:endParaRPr lang="en-US" sz="2200" dirty="0" smtClean="0">
              <a:latin typeface="Times New Roman" pitchFamily="18" charset="0"/>
              <a:cs typeface="Times New Roman" pitchFamily="18" charset="0"/>
            </a:endParaRPr>
          </a:p>
          <a:p>
            <a:pPr marL="457200" indent="-457200">
              <a:buFont typeface="+mj-lt"/>
              <a:buAutoNum type="arabicPeriod" startAt="5"/>
            </a:pPr>
            <a:endParaRPr lang="en-US" sz="2200" dirty="0" smtClean="0">
              <a:latin typeface="Times New Roman" pitchFamily="18" charset="0"/>
              <a:cs typeface="Times New Roman" pitchFamily="18" charset="0"/>
            </a:endParaRPr>
          </a:p>
          <a:p>
            <a:pPr marL="457200" indent="-457200">
              <a:buFont typeface="+mj-lt"/>
              <a:buAutoNum type="arabicPeriod" startAt="5"/>
            </a:pPr>
            <a:r>
              <a:rPr lang="id-ID" sz="2200" dirty="0" smtClean="0">
                <a:latin typeface="Times New Roman" pitchFamily="18" charset="0"/>
                <a:cs typeface="Times New Roman" pitchFamily="18" charset="0"/>
              </a:rPr>
              <a:t>Sebaliknya kerjasama (SCM atau VC) jika dilakukan oleh perusahaan kecil yang pangsa pasarnya relatif menyebar maka struktur pasar (SCP) cenderung mengarah ke pasar persaingan sempurna dengan keragaan yang diserahkan pada mekanisme pasar. </a:t>
            </a:r>
            <a:endParaRPr lang="en-US" sz="2200" dirty="0" smtClean="0">
              <a:latin typeface="Times New Roman" pitchFamily="18" charset="0"/>
              <a:cs typeface="Times New Roman" pitchFamily="18" charset="0"/>
            </a:endParaRPr>
          </a:p>
          <a:p>
            <a:pPr marL="457200" indent="-457200">
              <a:buFont typeface="+mj-lt"/>
              <a:buAutoNum type="arabicPeriod" startAt="5"/>
            </a:pPr>
            <a:endParaRPr lang="en-US" sz="2200" dirty="0" smtClean="0">
              <a:latin typeface="Times New Roman" pitchFamily="18" charset="0"/>
              <a:cs typeface="Times New Roman" pitchFamily="18" charset="0"/>
            </a:endParaRPr>
          </a:p>
          <a:p>
            <a:pPr marL="457200" indent="-457200">
              <a:buFont typeface="+mj-lt"/>
              <a:buAutoNum type="arabicPeriod" startAt="5"/>
            </a:pPr>
            <a:r>
              <a:rPr lang="en-US" sz="2200" dirty="0" err="1" smtClean="0">
                <a:latin typeface="Times New Roman" pitchFamily="18" charset="0"/>
                <a:cs typeface="Times New Roman" pitchFamily="18" charset="0"/>
              </a:rPr>
              <a:t>Maka</a:t>
            </a:r>
            <a:r>
              <a:rPr lang="en-US" sz="2200" dirty="0" smtClean="0">
                <a:latin typeface="Times New Roman" pitchFamily="18" charset="0"/>
                <a:cs typeface="Times New Roman" pitchFamily="18" charset="0"/>
              </a:rPr>
              <a:t>, </a:t>
            </a:r>
            <a:r>
              <a:rPr lang="id-ID" sz="2200" dirty="0" smtClean="0">
                <a:latin typeface="Times New Roman" pitchFamily="18" charset="0"/>
                <a:cs typeface="Times New Roman" pitchFamily="18" charset="0"/>
              </a:rPr>
              <a:t>pendekatan </a:t>
            </a:r>
            <a:r>
              <a:rPr lang="id-ID" sz="2200" dirty="0" smtClean="0">
                <a:latin typeface="Times New Roman" pitchFamily="18" charset="0"/>
                <a:cs typeface="Times New Roman" pitchFamily="18" charset="0"/>
              </a:rPr>
              <a:t>pemasaran agribisnis dapat dilakukan melalui pendekatan ekonomi atau manajemen dan atau gabungan.</a:t>
            </a:r>
          </a:p>
          <a:p>
            <a:endParaRPr lang="en-US" sz="2200" dirty="0" smtClean="0">
              <a:latin typeface="Times New Roman" pitchFamily="18" charset="0"/>
              <a:cs typeface="Times New Roman" pitchFamily="18" charset="0"/>
            </a:endParaRPr>
          </a:p>
          <a:p>
            <a:endParaRPr lang="id-ID" sz="2200" dirty="0" smtClean="0">
              <a:latin typeface="Times New Roman" pitchFamily="18" charset="0"/>
              <a:cs typeface="Times New Roman" pitchFamily="18" charset="0"/>
            </a:endParaRPr>
          </a:p>
          <a:p>
            <a:endParaRPr lang="id-ID"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ain 5_AG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527</Words>
  <Application>Microsoft Office PowerPoint</Application>
  <PresentationFormat>On-screen Show (4:3)</PresentationFormat>
  <Paragraphs>87</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Desain 5_AGB</vt:lpstr>
      <vt:lpstr>1_Office Theme</vt:lpstr>
      <vt:lpstr>KONSEP PEMASARAN AGRIBISNIS : PENDEKATAN EKONOMI</vt:lpstr>
      <vt:lpstr>Slide 2</vt:lpstr>
      <vt:lpstr>Slide 3</vt:lpstr>
      <vt:lpstr>Slide 4</vt:lpstr>
      <vt:lpstr>Slide 5</vt:lpstr>
      <vt:lpstr>SC vs SCM </vt:lpstr>
      <vt:lpstr>Slide 7</vt:lpstr>
      <vt:lpstr>KESIMPULAN</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PEMASARAN AGRIBISNIS : PENDEKATAN EKONOMI</dc:title>
  <dc:creator>Nia Rosiana</dc:creator>
  <cp:lastModifiedBy>Nia Rosiana</cp:lastModifiedBy>
  <cp:revision>13</cp:revision>
  <dcterms:created xsi:type="dcterms:W3CDTF">2018-07-25T06:46:15Z</dcterms:created>
  <dcterms:modified xsi:type="dcterms:W3CDTF">2018-08-02T05:22:23Z</dcterms:modified>
</cp:coreProperties>
</file>