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5" r:id="rId8"/>
    <p:sldId id="261" r:id="rId9"/>
    <p:sldId id="262" r:id="rId10"/>
    <p:sldId id="263" r:id="rId11"/>
    <p:sldId id="264"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3300"/>
    <a:srgbClr val="FF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1620" y="7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A079A3-B0CE-4787-9765-AD74439200DB}"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419182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079A3-B0CE-4787-9765-AD74439200DB}"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21249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079A3-B0CE-4787-9765-AD74439200DB}"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318529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079A3-B0CE-4787-9765-AD74439200DB}"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349406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079A3-B0CE-4787-9765-AD74439200DB}" type="datetimeFigureOut">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181630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079A3-B0CE-4787-9765-AD74439200DB}"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396128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A079A3-B0CE-4787-9765-AD74439200DB}" type="datetimeFigureOut">
              <a:rPr lang="en-US" smtClean="0"/>
              <a:t>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348856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A079A3-B0CE-4787-9765-AD74439200DB}" type="datetimeFigureOut">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222337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079A3-B0CE-4787-9765-AD74439200DB}" type="datetimeFigureOut">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296035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079A3-B0CE-4787-9765-AD74439200DB}"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277181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079A3-B0CE-4787-9765-AD74439200DB}" type="datetimeFigureOut">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935C4-4E74-4EC0-8778-73CFBA3A14AA}" type="slidenum">
              <a:rPr lang="en-US" smtClean="0"/>
              <a:t>‹#›</a:t>
            </a:fld>
            <a:endParaRPr lang="en-US"/>
          </a:p>
        </p:txBody>
      </p:sp>
    </p:spTree>
    <p:extLst>
      <p:ext uri="{BB962C8B-B14F-4D97-AF65-F5344CB8AC3E}">
        <p14:creationId xmlns:p14="http://schemas.microsoft.com/office/powerpoint/2010/main" val="7247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079A3-B0CE-4787-9765-AD74439200DB}" type="datetimeFigureOut">
              <a:rPr lang="en-US" smtClean="0"/>
              <a:t>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935C4-4E74-4EC0-8778-73CFBA3A14AA}" type="slidenum">
              <a:rPr lang="en-US" smtClean="0"/>
              <a:t>‹#›</a:t>
            </a:fld>
            <a:endParaRPr lang="en-US"/>
          </a:p>
        </p:txBody>
      </p:sp>
    </p:spTree>
    <p:extLst>
      <p:ext uri="{BB962C8B-B14F-4D97-AF65-F5344CB8AC3E}">
        <p14:creationId xmlns:p14="http://schemas.microsoft.com/office/powerpoint/2010/main" val="102066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62720" y="264482"/>
            <a:ext cx="6933308" cy="3154710"/>
          </a:xfrm>
          <a:prstGeom prst="rect">
            <a:avLst/>
          </a:prstGeom>
          <a:noFill/>
        </p:spPr>
        <p:txBody>
          <a:bodyPr wrap="none" lIns="91440" tIns="45720" rIns="91440" bIns="45720">
            <a:spAutoFit/>
          </a:bodyPr>
          <a:lstStyle/>
          <a:p>
            <a:pPr algn="ctr"/>
            <a:r>
              <a:rPr lang="id-ID" sz="19900" dirty="0" smtClean="0">
                <a:ln w="0"/>
                <a:effectLst>
                  <a:outerShdw blurRad="38100" dist="19050" dir="2700000" algn="tl" rotWithShape="0">
                    <a:schemeClr val="dk1">
                      <a:alpha val="40000"/>
                    </a:schemeClr>
                  </a:outerShdw>
                </a:effectLst>
                <a:latin typeface="Bernard MT Condensed" panose="02050806060905020404" pitchFamily="18" charset="0"/>
              </a:rPr>
              <a:t>G-BIKE</a:t>
            </a:r>
            <a:endParaRPr lang="en-US" sz="19900" dirty="0">
              <a:ln w="0"/>
              <a:effectLst>
                <a:outerShdw blurRad="38100" dist="19050" dir="2700000" algn="tl" rotWithShape="0">
                  <a:schemeClr val="dk1">
                    <a:alpha val="40000"/>
                  </a:schemeClr>
                </a:outerShdw>
              </a:effectLst>
              <a:latin typeface="Bernard MT Condensed" panose="020508060609050204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2978" t="20980" r="36250" b="24118"/>
          <a:stretch/>
        </p:blipFill>
        <p:spPr>
          <a:xfrm>
            <a:off x="820270" y="277930"/>
            <a:ext cx="3041579" cy="3052482"/>
          </a:xfrm>
          <a:prstGeom prst="rect">
            <a:avLst/>
          </a:prstGeom>
        </p:spPr>
      </p:pic>
      <p:sp>
        <p:nvSpPr>
          <p:cNvPr id="6" name="Rectangle 5"/>
          <p:cNvSpPr/>
          <p:nvPr/>
        </p:nvSpPr>
        <p:spPr>
          <a:xfrm>
            <a:off x="3991053" y="2778646"/>
            <a:ext cx="7777963" cy="615553"/>
          </a:xfrm>
          <a:prstGeom prst="rect">
            <a:avLst/>
          </a:prstGeom>
          <a:noFill/>
        </p:spPr>
        <p:txBody>
          <a:bodyPr wrap="none" lIns="91440" tIns="45720" rIns="91440" bIns="45720">
            <a:spAutoFit/>
          </a:bodyPr>
          <a:lstStyle/>
          <a:p>
            <a:pPr algn="ctr"/>
            <a:r>
              <a:rPr lang="en-US" sz="3400" b="1" cap="none" spc="0" smtClean="0">
                <a:ln w="10160">
                  <a:solidFill>
                    <a:srgbClr val="003300"/>
                  </a:solidFill>
                  <a:prstDash val="solid"/>
                </a:ln>
                <a:solidFill>
                  <a:srgbClr val="FFFFFF"/>
                </a:solidFill>
                <a:effectLst>
                  <a:outerShdw blurRad="38100" dist="22860" dir="5400000" algn="tl" rotWithShape="0">
                    <a:srgbClr val="000000">
                      <a:alpha val="30000"/>
                    </a:srgbClr>
                  </a:outerShdw>
                </a:effectLst>
              </a:rPr>
              <a:t>DEPARTMENT OF AGRIBUSINESS, FEM-IPB</a:t>
            </a:r>
            <a:endParaRPr lang="en-US" sz="3400" b="1" cap="none" spc="0" dirty="0">
              <a:ln w="10160">
                <a:solidFill>
                  <a:srgbClr val="003300"/>
                </a:solidFill>
                <a:prstDash val="solid"/>
              </a:ln>
              <a:solidFill>
                <a:srgbClr val="FFFFFF"/>
              </a:solidFill>
              <a:effectLst>
                <a:outerShdw blurRad="38100" dist="22860" dir="5400000" algn="tl" rotWithShape="0">
                  <a:srgbClr val="000000">
                    <a:alpha val="30000"/>
                  </a:srgbClr>
                </a:outerShdw>
              </a:effectLst>
            </a:endParaRPr>
          </a:p>
        </p:txBody>
      </p:sp>
      <p:sp>
        <p:nvSpPr>
          <p:cNvPr id="7" name="Rectangle 6"/>
          <p:cNvSpPr/>
          <p:nvPr/>
        </p:nvSpPr>
        <p:spPr>
          <a:xfrm>
            <a:off x="820270" y="4552058"/>
            <a:ext cx="10402649" cy="1477328"/>
          </a:xfrm>
          <a:prstGeom prst="rect">
            <a:avLst/>
          </a:prstGeom>
        </p:spPr>
        <p:txBody>
          <a:bodyPr wrap="square">
            <a:spAutoFit/>
          </a:bodyPr>
          <a:lstStyle/>
          <a:p>
            <a:pPr algn="ctr"/>
            <a:r>
              <a:rPr lang="en-US" b="0" i="0" u="none" strike="noStrike" baseline="0" dirty="0" smtClean="0">
                <a:latin typeface="TTBC1F5810t00"/>
              </a:rPr>
              <a:t>G-BIKE Business Development is facilitated by NICHE</a:t>
            </a:r>
          </a:p>
          <a:p>
            <a:pPr algn="ctr"/>
            <a:r>
              <a:rPr lang="en-US" b="0" i="0" u="none" strike="noStrike" baseline="0" dirty="0" smtClean="0">
                <a:latin typeface="TTBC1F5810t00"/>
              </a:rPr>
              <a:t>(Netherlands Initiative for Capacity development in Higher Education)</a:t>
            </a:r>
            <a:endParaRPr lang="id-ID" b="0" i="0" u="none" strike="noStrike" baseline="0" dirty="0" smtClean="0">
              <a:latin typeface="TTBC1F5810t00"/>
            </a:endParaRPr>
          </a:p>
          <a:p>
            <a:pPr algn="ctr"/>
            <a:endParaRPr lang="en-US" b="0" i="0" u="none" strike="noStrike" baseline="0" dirty="0" smtClean="0">
              <a:latin typeface="TTBC1F5810t00"/>
            </a:endParaRPr>
          </a:p>
          <a:p>
            <a:pPr algn="ctr"/>
            <a:r>
              <a:rPr lang="en-US" b="0" i="0" u="none" strike="noStrike" baseline="0" dirty="0" smtClean="0">
                <a:latin typeface="TTBC1F5810t00"/>
              </a:rPr>
              <a:t>G-BIKE Business Development is part of NICHE-IDN-078 project</a:t>
            </a:r>
          </a:p>
          <a:p>
            <a:pPr algn="ctr"/>
            <a:r>
              <a:rPr lang="en-US" b="0" i="0" u="none" strike="noStrike" baseline="0" dirty="0" smtClean="0">
                <a:latin typeface="TTBC1F5810t00"/>
              </a:rPr>
              <a:t>‘Building Capacities in Agribusiness at Bogor Agricultural University and collaborating partners</a:t>
            </a:r>
            <a:endParaRPr lang="en-US" dirty="0"/>
          </a:p>
        </p:txBody>
      </p:sp>
    </p:spTree>
    <p:extLst>
      <p:ext uri="{BB962C8B-B14F-4D97-AF65-F5344CB8AC3E}">
        <p14:creationId xmlns:p14="http://schemas.microsoft.com/office/powerpoint/2010/main" val="374034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350" y="492566"/>
            <a:ext cx="5027338"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R</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encana Jangka Pendek</a:t>
            </a:r>
            <a:endParaRPr lang="en-US" sz="4000" dirty="0">
              <a:latin typeface="Bernard MT Condensed" panose="02050806060905020404" pitchFamily="18" charset="0"/>
            </a:endParaRPr>
          </a:p>
        </p:txBody>
      </p:sp>
      <p:sp>
        <p:nvSpPr>
          <p:cNvPr id="3" name="Rectangle 2"/>
          <p:cNvSpPr/>
          <p:nvPr/>
        </p:nvSpPr>
        <p:spPr>
          <a:xfrm>
            <a:off x="929350" y="1712687"/>
            <a:ext cx="10246650" cy="3539430"/>
          </a:xfrm>
          <a:prstGeom prst="rect">
            <a:avLst/>
          </a:prstGeom>
        </p:spPr>
        <p:txBody>
          <a:bodyPr wrap="square">
            <a:spAutoFit/>
          </a:bodyPr>
          <a:lstStyle/>
          <a:p>
            <a:pPr lvl="0" algn="just">
              <a:spcAft>
                <a:spcPts val="0"/>
              </a:spcAft>
            </a:pPr>
            <a:r>
              <a:rPr lang="id-ID" sz="2800" b="1" dirty="0" smtClean="0">
                <a:effectLst/>
                <a:ea typeface="Calibri" panose="020F0502020204030204" pitchFamily="34" charset="0"/>
              </a:rPr>
              <a:t>K</a:t>
            </a:r>
            <a:r>
              <a:rPr lang="id-ID" sz="2800" b="1" cap="small" dirty="0" smtClean="0">
                <a:effectLst/>
                <a:ea typeface="Calibri" panose="020F0502020204030204" pitchFamily="34" charset="0"/>
              </a:rPr>
              <a:t>onsultasi Bisnis</a:t>
            </a:r>
            <a:endParaRPr lang="en-US" sz="2800" dirty="0" smtClean="0">
              <a:effectLst/>
              <a:ea typeface="Calibri" panose="020F0502020204030204" pitchFamily="34" charset="0"/>
            </a:endParaRPr>
          </a:p>
          <a:p>
            <a:pPr marL="637540" lvl="1" algn="just"/>
            <a:r>
              <a:rPr lang="id-ID" sz="2800" dirty="0" smtClean="0">
                <a:effectLst/>
                <a:ea typeface="Calibri" panose="020F0502020204030204" pitchFamily="34" charset="0"/>
              </a:rPr>
              <a:t>Menjadi tempat konsultasinya para UKM agribisnis yang didisain secara proaktif dengan membina UKM agribisnis.  Pos Permberdayaan Keluarga (POSDAYA) di Kabupaten dan Kota Bogor menjadi mitra binaan dosen-dosen dan mahasiswa Departemen Agribisnis.  </a:t>
            </a:r>
          </a:p>
          <a:p>
            <a:pPr marL="180340" algn="just">
              <a:spcAft>
                <a:spcPts val="0"/>
              </a:spcAft>
            </a:pPr>
            <a:endParaRPr lang="en-US" sz="2800" dirty="0" smtClean="0">
              <a:effectLst/>
              <a:ea typeface="Calibri" panose="020F0502020204030204" pitchFamily="34" charset="0"/>
            </a:endParaRPr>
          </a:p>
          <a:p>
            <a:pPr>
              <a:spcAft>
                <a:spcPts val="600"/>
              </a:spcAft>
            </a:pPr>
            <a:r>
              <a:rPr lang="id-ID" sz="2800" i="1" dirty="0" smtClean="0">
                <a:effectLst/>
              </a:rPr>
              <a:t>Penanggung Jawab: </a:t>
            </a:r>
            <a:r>
              <a:rPr lang="id-ID" sz="2800" b="1" dirty="0" smtClean="0">
                <a:effectLst/>
              </a:rPr>
              <a:t>Triana Gita Dewi, SE</a:t>
            </a:r>
            <a:endParaRPr lang="en-US" sz="2800" dirty="0">
              <a:effectLst/>
            </a:endParaRPr>
          </a:p>
        </p:txBody>
      </p:sp>
    </p:spTree>
    <p:extLst>
      <p:ext uri="{BB962C8B-B14F-4D97-AF65-F5344CB8AC3E}">
        <p14:creationId xmlns:p14="http://schemas.microsoft.com/office/powerpoint/2010/main" val="3478407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351" y="2017487"/>
            <a:ext cx="9129050" cy="3693319"/>
          </a:xfrm>
          <a:prstGeom prst="rect">
            <a:avLst/>
          </a:prstGeom>
        </p:spPr>
        <p:txBody>
          <a:bodyPr wrap="square">
            <a:spAutoFit/>
          </a:bodyPr>
          <a:lstStyle/>
          <a:p>
            <a:pPr lvl="0" algn="just">
              <a:spcAft>
                <a:spcPts val="0"/>
              </a:spcAft>
            </a:pPr>
            <a:r>
              <a:rPr lang="id-ID" sz="3200" b="1" cap="small" dirty="0" smtClean="0">
                <a:effectLst/>
                <a:ea typeface="Calibri" panose="020F0502020204030204" pitchFamily="34" charset="0"/>
              </a:rPr>
              <a:t>Bisnis Riil</a:t>
            </a:r>
            <a:endParaRPr lang="en-US" sz="3200" dirty="0" smtClean="0">
              <a:effectLst/>
              <a:ea typeface="Calibri" panose="020F0502020204030204" pitchFamily="34" charset="0"/>
            </a:endParaRPr>
          </a:p>
          <a:p>
            <a:pPr marL="637540" lvl="1">
              <a:spcAft>
                <a:spcPts val="600"/>
              </a:spcAft>
            </a:pPr>
            <a:r>
              <a:rPr lang="id-ID" sz="3200" dirty="0" smtClean="0">
                <a:effectLst/>
              </a:rPr>
              <a:t>G-BIKE juga akan mengaktifkan kembali bisnis beras dan produk lainnya, bekerjasama </a:t>
            </a:r>
            <a:r>
              <a:rPr lang="id-ID" sz="3200" smtClean="0">
                <a:effectLst/>
              </a:rPr>
              <a:t>dengan Koperasi </a:t>
            </a:r>
            <a:r>
              <a:rPr lang="id-ID" sz="3200" dirty="0" smtClean="0">
                <a:effectLst/>
              </a:rPr>
              <a:t>Teko IPB, PKM dan PMW yang aktif, dan lainnya</a:t>
            </a:r>
          </a:p>
          <a:p>
            <a:pPr marL="637540" lvl="1">
              <a:spcAft>
                <a:spcPts val="600"/>
              </a:spcAft>
            </a:pPr>
            <a:endParaRPr lang="en-US" sz="3200" dirty="0" smtClean="0">
              <a:effectLst/>
            </a:endParaRPr>
          </a:p>
          <a:p>
            <a:pPr>
              <a:spcAft>
                <a:spcPts val="600"/>
              </a:spcAft>
            </a:pPr>
            <a:r>
              <a:rPr lang="id-ID" sz="3200" i="1" dirty="0" smtClean="0">
                <a:effectLst/>
              </a:rPr>
              <a:t>Penanggung Jawab: </a:t>
            </a:r>
            <a:r>
              <a:rPr lang="id-ID" sz="3200" b="1" dirty="0" smtClean="0">
                <a:effectLst/>
              </a:rPr>
              <a:t>Maryono, SP. M.Sc</a:t>
            </a:r>
            <a:endParaRPr lang="en-US" sz="3200" dirty="0">
              <a:effectLst/>
            </a:endParaRPr>
          </a:p>
        </p:txBody>
      </p:sp>
      <p:sp>
        <p:nvSpPr>
          <p:cNvPr id="3" name="Rectangle 2"/>
          <p:cNvSpPr/>
          <p:nvPr/>
        </p:nvSpPr>
        <p:spPr>
          <a:xfrm>
            <a:off x="929350" y="492566"/>
            <a:ext cx="5027338"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R</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encana Jangka Pendek</a:t>
            </a:r>
            <a:endParaRPr lang="en-US" sz="4000" dirty="0">
              <a:latin typeface="Bernard MT Condensed" panose="02050806060905020404" pitchFamily="18" charset="0"/>
            </a:endParaRPr>
          </a:p>
        </p:txBody>
      </p:sp>
    </p:spTree>
    <p:extLst>
      <p:ext uri="{BB962C8B-B14F-4D97-AF65-F5344CB8AC3E}">
        <p14:creationId xmlns:p14="http://schemas.microsoft.com/office/powerpoint/2010/main" val="3022225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79740" y="5623450"/>
            <a:ext cx="3638240" cy="923330"/>
          </a:xfrm>
          <a:prstGeom prst="rect">
            <a:avLst/>
          </a:prstGeom>
          <a:noFill/>
        </p:spPr>
        <p:txBody>
          <a:bodyPr wrap="none" lIns="91440" tIns="45720" rIns="91440" bIns="45720">
            <a:spAutoFit/>
          </a:bodyPr>
          <a:lstStyle/>
          <a:p>
            <a:pPr algn="ctr"/>
            <a:r>
              <a:rPr lang="id-ID"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terimakasih</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5" name="Rectangle 4"/>
          <p:cNvSpPr/>
          <p:nvPr/>
        </p:nvSpPr>
        <p:spPr>
          <a:xfrm>
            <a:off x="1382704" y="2563111"/>
            <a:ext cx="9535047"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id-ID" sz="5400" b="1" cap="none" spc="0" dirty="0" smtClean="0">
                <a:ln/>
                <a:solidFill>
                  <a:schemeClr val="accent4"/>
                </a:solidFill>
                <a:effectLst/>
              </a:rPr>
              <a:t>Agribusiness, growing the future</a:t>
            </a:r>
            <a:endParaRPr lang="en-US" sz="5400" b="1" cap="none" spc="0" dirty="0">
              <a:ln/>
              <a:solidFill>
                <a:schemeClr val="accent4"/>
              </a:solidFill>
              <a:effectLst/>
            </a:endParaRPr>
          </a:p>
        </p:txBody>
      </p:sp>
      <p:sp>
        <p:nvSpPr>
          <p:cNvPr id="7" name="Rectangle 6"/>
          <p:cNvSpPr/>
          <p:nvPr/>
        </p:nvSpPr>
        <p:spPr>
          <a:xfrm>
            <a:off x="1930405" y="3570106"/>
            <a:ext cx="2204450" cy="1015663"/>
          </a:xfrm>
          <a:prstGeom prst="rect">
            <a:avLst/>
          </a:prstGeom>
          <a:noFill/>
        </p:spPr>
        <p:txBody>
          <a:bodyPr wrap="none" lIns="91440" tIns="45720" rIns="91440" bIns="45720">
            <a:spAutoFit/>
          </a:bodyPr>
          <a:lstStyle/>
          <a:p>
            <a:pPr algn="ctr"/>
            <a:r>
              <a:rPr lang="id-ID" sz="6000" dirty="0" smtClean="0">
                <a:ln w="0"/>
                <a:effectLst>
                  <a:outerShdw blurRad="38100" dist="19050" dir="2700000" algn="tl" rotWithShape="0">
                    <a:schemeClr val="dk1">
                      <a:alpha val="40000"/>
                    </a:schemeClr>
                  </a:outerShdw>
                </a:effectLst>
                <a:latin typeface="Bernard MT Condensed" panose="02050806060905020404" pitchFamily="18" charset="0"/>
              </a:rPr>
              <a:t>G-BIKE</a:t>
            </a:r>
            <a:endParaRPr lang="en-US" sz="6000" dirty="0">
              <a:ln w="0"/>
              <a:effectLst>
                <a:outerShdw blurRad="38100" dist="19050" dir="2700000" algn="tl" rotWithShape="0">
                  <a:schemeClr val="dk1">
                    <a:alpha val="40000"/>
                  </a:schemeClr>
                </a:outerShdw>
              </a:effectLst>
              <a:latin typeface="Bernard MT Condensed" panose="02050806060905020404" pitchFamily="18" charset="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32978" t="20980" r="36250" b="24118"/>
          <a:stretch/>
        </p:blipFill>
        <p:spPr>
          <a:xfrm>
            <a:off x="1382704" y="3526564"/>
            <a:ext cx="1095401" cy="1099328"/>
          </a:xfrm>
          <a:prstGeom prst="rect">
            <a:avLst/>
          </a:prstGeom>
        </p:spPr>
      </p:pic>
      <p:sp>
        <p:nvSpPr>
          <p:cNvPr id="8" name="Rectangle 7"/>
          <p:cNvSpPr/>
          <p:nvPr/>
        </p:nvSpPr>
        <p:spPr>
          <a:xfrm>
            <a:off x="4179908" y="3751574"/>
            <a:ext cx="6791218" cy="830997"/>
          </a:xfrm>
          <a:prstGeom prst="rect">
            <a:avLst/>
          </a:prstGeom>
        </p:spPr>
        <p:txBody>
          <a:bodyPr wrap="none">
            <a:spAutoFit/>
          </a:bodyPr>
          <a:lstStyle/>
          <a:p>
            <a:r>
              <a:rPr lang="id-ID" sz="4800" b="1" cap="none" spc="0" dirty="0" smtClean="0">
                <a:ln/>
                <a:solidFill>
                  <a:srgbClr val="FF3300"/>
                </a:solidFill>
                <a:effectLst/>
              </a:rPr>
              <a:t>growing the entrepreneur</a:t>
            </a:r>
            <a:endParaRPr lang="en-US" sz="4800" dirty="0">
              <a:solidFill>
                <a:srgbClr val="FF3300"/>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946" y="1570355"/>
            <a:ext cx="962159" cy="952633"/>
          </a:xfrm>
          <a:prstGeom prst="rect">
            <a:avLst/>
          </a:prstGeom>
        </p:spPr>
      </p:pic>
    </p:spTree>
    <p:extLst>
      <p:ext uri="{BB962C8B-B14F-4D97-AF65-F5344CB8AC3E}">
        <p14:creationId xmlns:p14="http://schemas.microsoft.com/office/powerpoint/2010/main" val="797915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03086" y="97905"/>
            <a:ext cx="1800493" cy="830997"/>
          </a:xfrm>
          <a:prstGeom prst="rect">
            <a:avLst/>
          </a:prstGeom>
          <a:noFill/>
        </p:spPr>
        <p:txBody>
          <a:bodyPr wrap="none" lIns="91440" tIns="45720" rIns="91440" bIns="45720">
            <a:spAutoFit/>
          </a:bodyPr>
          <a:lstStyle/>
          <a:p>
            <a:pPr algn="ctr"/>
            <a:r>
              <a:rPr lang="id-ID" sz="4800" dirty="0" smtClean="0">
                <a:ln w="0"/>
                <a:effectLst>
                  <a:outerShdw blurRad="38100" dist="19050" dir="2700000" algn="tl" rotWithShape="0">
                    <a:schemeClr val="dk1">
                      <a:alpha val="40000"/>
                    </a:schemeClr>
                  </a:outerShdw>
                </a:effectLst>
                <a:latin typeface="Bernard MT Condensed" panose="02050806060905020404" pitchFamily="18" charset="0"/>
              </a:rPr>
              <a:t>G-BIKE</a:t>
            </a:r>
            <a:endParaRPr lang="en-US" sz="4800" dirty="0">
              <a:ln w="0"/>
              <a:effectLst>
                <a:outerShdw blurRad="38100" dist="19050" dir="2700000" algn="tl" rotWithShape="0">
                  <a:schemeClr val="dk1">
                    <a:alpha val="40000"/>
                  </a:schemeClr>
                </a:outerShdw>
              </a:effectLst>
              <a:latin typeface="Bernard MT Condensed" panose="02050806060905020404"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2978" t="20980" r="36250" b="24118"/>
          <a:stretch/>
        </p:blipFill>
        <p:spPr>
          <a:xfrm>
            <a:off x="239699" y="102281"/>
            <a:ext cx="863387" cy="866481"/>
          </a:xfrm>
          <a:prstGeom prst="rect">
            <a:avLst/>
          </a:prstGeom>
        </p:spPr>
      </p:pic>
      <p:sp>
        <p:nvSpPr>
          <p:cNvPr id="7" name="Rectangle 6"/>
          <p:cNvSpPr/>
          <p:nvPr/>
        </p:nvSpPr>
        <p:spPr>
          <a:xfrm>
            <a:off x="399358" y="1124090"/>
            <a:ext cx="11458813" cy="5586145"/>
          </a:xfrm>
          <a:prstGeom prst="rect">
            <a:avLst/>
          </a:prstGeom>
        </p:spPr>
        <p:txBody>
          <a:bodyPr wrap="square">
            <a:spAutoFit/>
          </a:bodyPr>
          <a:lstStyle/>
          <a:p>
            <a:pPr algn="just"/>
            <a:r>
              <a:rPr lang="en-US" sz="1700"/>
              <a:t>G-BIKE was established in 2007 as part of the Agribusiness (AGB) Department of the </a:t>
            </a:r>
            <a:r>
              <a:rPr lang="en-US" sz="1700"/>
              <a:t>Insititut </a:t>
            </a:r>
            <a:r>
              <a:rPr lang="en-US" sz="1700" smtClean="0"/>
              <a:t>Pertanian Bogor </a:t>
            </a:r>
            <a:r>
              <a:rPr lang="en-US" sz="1700"/>
              <a:t>(IPB). G-BIKE in Bahasa Indonesian means "Gugus Bisnis dan Kewirausahaan" or in English: </a:t>
            </a:r>
            <a:r>
              <a:rPr lang="en-US" sz="1700"/>
              <a:t>Unit </a:t>
            </a:r>
            <a:r>
              <a:rPr lang="en-US" sz="1700" smtClean="0"/>
              <a:t>for Business </a:t>
            </a:r>
            <a:r>
              <a:rPr lang="en-US" sz="1700"/>
              <a:t>and Entrepreneurship. The original goal of G-BIKE was to "form 'agripreneurs', </a:t>
            </a:r>
            <a:r>
              <a:rPr lang="en-US" sz="1700"/>
              <a:t>improve </a:t>
            </a:r>
            <a:r>
              <a:rPr lang="en-US" sz="1700" smtClean="0"/>
              <a:t>the quality </a:t>
            </a:r>
            <a:r>
              <a:rPr lang="en-US" sz="1700"/>
              <a:t>of human resources of the Department and to develop science, business </a:t>
            </a:r>
            <a:r>
              <a:rPr lang="en-US" sz="1700"/>
              <a:t>and </a:t>
            </a:r>
            <a:r>
              <a:rPr lang="en-US" sz="1700" smtClean="0"/>
              <a:t>entrepreneurship“ (</a:t>
            </a:r>
            <a:r>
              <a:rPr lang="en-US" sz="1700"/>
              <a:t>excerpts from the introductory presentation Mr. Arif karyadi, June 11, </a:t>
            </a:r>
            <a:r>
              <a:rPr lang="en-US" sz="1700"/>
              <a:t>2012</a:t>
            </a:r>
            <a:r>
              <a:rPr lang="en-US" sz="1700" smtClean="0"/>
              <a:t>)</a:t>
            </a:r>
          </a:p>
          <a:p>
            <a:pPr algn="just"/>
            <a:endParaRPr lang="en-US" sz="1700"/>
          </a:p>
          <a:p>
            <a:pPr algn="just"/>
            <a:r>
              <a:rPr lang="en-US" sz="1700"/>
              <a:t>At the time of launching G-BIKE in 2007 a portfolio of products and services was developed </a:t>
            </a:r>
            <a:r>
              <a:rPr lang="en-US" sz="1700"/>
              <a:t>which </a:t>
            </a:r>
            <a:r>
              <a:rPr lang="en-US" sz="1700" smtClean="0"/>
              <a:t>could be </a:t>
            </a:r>
            <a:r>
              <a:rPr lang="en-US" sz="1700"/>
              <a:t>delivered by G-BIKE staff in collaboration with AGB Department. Unfortunately G-BIKE </a:t>
            </a:r>
            <a:r>
              <a:rPr lang="en-US" sz="1700"/>
              <a:t>business </a:t>
            </a:r>
            <a:r>
              <a:rPr lang="en-US" sz="1700" smtClean="0"/>
              <a:t>never became </a:t>
            </a:r>
            <a:r>
              <a:rPr lang="en-US" sz="1700"/>
              <a:t>successful in the market, and income was generated with trading in specialty products</a:t>
            </a:r>
            <a:r>
              <a:rPr lang="en-US" sz="1700"/>
              <a:t>. </a:t>
            </a:r>
            <a:r>
              <a:rPr lang="en-US" sz="1700" smtClean="0"/>
              <a:t>G-BIKE has </a:t>
            </a:r>
            <a:r>
              <a:rPr lang="en-US" sz="1700"/>
              <a:t>a small office with the AGB Department at the IPB Dramaga </a:t>
            </a:r>
            <a:r>
              <a:rPr lang="en-US" sz="1700"/>
              <a:t>Kampus</a:t>
            </a:r>
            <a:r>
              <a:rPr lang="en-US" sz="1700" smtClean="0"/>
              <a:t>.</a:t>
            </a:r>
          </a:p>
          <a:p>
            <a:pPr algn="just"/>
            <a:endParaRPr lang="en-US" sz="1700"/>
          </a:p>
          <a:p>
            <a:pPr algn="just"/>
            <a:r>
              <a:rPr lang="en-US" sz="1700"/>
              <a:t>G-BIKE is expected to function as the interface between knowledge available with and </a:t>
            </a:r>
            <a:r>
              <a:rPr lang="en-US" sz="1700"/>
              <a:t>developed </a:t>
            </a:r>
            <a:r>
              <a:rPr lang="en-US" sz="1700" smtClean="0"/>
              <a:t>by scientific </a:t>
            </a:r>
            <a:r>
              <a:rPr lang="en-US" sz="1700"/>
              <a:t>oriented AGB staff and students on the one hand and the needs of the </a:t>
            </a:r>
            <a:r>
              <a:rPr lang="en-US" sz="1700"/>
              <a:t>Indonesian </a:t>
            </a:r>
            <a:r>
              <a:rPr lang="en-US" sz="1700" smtClean="0"/>
              <a:t>Agribusiness Community </a:t>
            </a:r>
            <a:r>
              <a:rPr lang="en-US" sz="1700"/>
              <a:t>on the other hand. G-BIKE will actively avail IPB – AGB knowledge and solutions </a:t>
            </a:r>
            <a:r>
              <a:rPr lang="en-US" sz="1700"/>
              <a:t>to </a:t>
            </a:r>
            <a:r>
              <a:rPr lang="en-US" sz="1700" smtClean="0"/>
              <a:t>companies and </a:t>
            </a:r>
            <a:r>
              <a:rPr lang="en-US" sz="1700"/>
              <a:t>support companies with the implementation of innovations in their business. </a:t>
            </a:r>
            <a:r>
              <a:rPr lang="en-US" sz="1700"/>
              <a:t>Through </a:t>
            </a:r>
            <a:r>
              <a:rPr lang="en-US" sz="1700" smtClean="0"/>
              <a:t>G-BIKE, companies </a:t>
            </a:r>
            <a:r>
              <a:rPr lang="en-US" sz="1700"/>
              <a:t>will be able to express their staff training and knowledge requirements to AGB. </a:t>
            </a:r>
            <a:r>
              <a:rPr lang="en-US" sz="1700"/>
              <a:t>Eventually </a:t>
            </a:r>
            <a:r>
              <a:rPr lang="en-US" sz="1700" smtClean="0"/>
              <a:t>this concept </a:t>
            </a:r>
            <a:r>
              <a:rPr lang="en-US" sz="1700"/>
              <a:t>should lead to more efficient and mutually beneficial linkages and synergy between IPB- </a:t>
            </a:r>
            <a:r>
              <a:rPr lang="en-US" sz="1700"/>
              <a:t>AGB </a:t>
            </a:r>
            <a:r>
              <a:rPr lang="en-US" sz="1700" smtClean="0"/>
              <a:t>and the </a:t>
            </a:r>
            <a:r>
              <a:rPr lang="en-US" sz="1700"/>
              <a:t>Agribusiness Community in </a:t>
            </a:r>
            <a:r>
              <a:rPr lang="en-US" sz="1700"/>
              <a:t>Indonesia</a:t>
            </a:r>
            <a:r>
              <a:rPr lang="en-US" sz="1700" smtClean="0"/>
              <a:t>.</a:t>
            </a:r>
          </a:p>
          <a:p>
            <a:pPr algn="just"/>
            <a:endParaRPr lang="en-US" sz="1700"/>
          </a:p>
          <a:p>
            <a:pPr algn="just"/>
            <a:r>
              <a:rPr lang="en-US" sz="1700"/>
              <a:t>The professionalization and further development of G-BIKE, including staff, services and products, </a:t>
            </a:r>
            <a:r>
              <a:rPr lang="en-US" sz="1700"/>
              <a:t>is </a:t>
            </a:r>
            <a:r>
              <a:rPr lang="en-US" sz="1700" smtClean="0"/>
              <a:t>part of </a:t>
            </a:r>
            <a:r>
              <a:rPr lang="en-US" sz="1700"/>
              <a:t>the NICHE-IDN-078 project ‘Building Capacities in Agribusiness at Bogor Agricultural </a:t>
            </a:r>
            <a:r>
              <a:rPr lang="en-US" sz="1700"/>
              <a:t>University </a:t>
            </a:r>
            <a:r>
              <a:rPr lang="en-US" sz="1700" smtClean="0"/>
              <a:t>and collaborating </a:t>
            </a:r>
            <a:r>
              <a:rPr lang="en-US" sz="1700"/>
              <a:t>partners’. This project is supported by Maastricht School of Management (</a:t>
            </a:r>
            <a:r>
              <a:rPr lang="en-US" sz="1700"/>
              <a:t>MSM</a:t>
            </a:r>
            <a:r>
              <a:rPr lang="en-US" sz="1700" smtClean="0"/>
              <a:t>), Wageningen </a:t>
            </a:r>
            <a:r>
              <a:rPr lang="en-US" sz="1700"/>
              <a:t>University and Research Centre (WUR) and other international and local partners.</a:t>
            </a:r>
            <a:endParaRPr lang="en-US" sz="1700" dirty="0"/>
          </a:p>
        </p:txBody>
      </p:sp>
    </p:spTree>
    <p:extLst>
      <p:ext uri="{BB962C8B-B14F-4D97-AF65-F5344CB8AC3E}">
        <p14:creationId xmlns:p14="http://schemas.microsoft.com/office/powerpoint/2010/main" val="249997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573" y="595263"/>
            <a:ext cx="3845092" cy="584775"/>
          </a:xfrm>
          <a:prstGeom prst="rect">
            <a:avLst/>
          </a:prstGeom>
        </p:spPr>
        <p:txBody>
          <a:bodyPr wrap="none">
            <a:spAutoFit/>
          </a:bodyPr>
          <a:lstStyle/>
          <a:p>
            <a:r>
              <a:rPr lang="id-ID" sz="3200" b="0" i="0" u="none" strike="noStrike" baseline="0" dirty="0" smtClean="0">
                <a:latin typeface="Bernard MT Condensed" panose="02050806060905020404" pitchFamily="18" charset="0"/>
              </a:rPr>
              <a:t>The Vision of</a:t>
            </a:r>
            <a:r>
              <a:rPr lang="id-ID" sz="3200" b="0" i="0" u="none" strike="noStrike" dirty="0" smtClean="0">
                <a:latin typeface="Bernard MT Condensed" panose="02050806060905020404" pitchFamily="18" charset="0"/>
              </a:rPr>
              <a:t> </a:t>
            </a:r>
            <a:r>
              <a:rPr lang="en-US" sz="3200" b="0" i="0" u="none" strike="noStrike" baseline="0" dirty="0" smtClean="0">
                <a:latin typeface="Bernard MT Condensed" panose="02050806060905020404" pitchFamily="18" charset="0"/>
              </a:rPr>
              <a:t>G-BIKE </a:t>
            </a:r>
            <a:r>
              <a:rPr lang="id-ID" sz="3200" b="0" i="0" u="none" strike="noStrike" baseline="0" dirty="0" smtClean="0">
                <a:latin typeface="Bernard MT Condensed" panose="02050806060905020404" pitchFamily="18" charset="0"/>
              </a:rPr>
              <a:t>is:</a:t>
            </a:r>
            <a:endParaRPr lang="en-US" sz="3200" dirty="0">
              <a:latin typeface="Bernard MT Condensed" panose="02050806060905020404" pitchFamily="18" charset="0"/>
            </a:endParaRPr>
          </a:p>
        </p:txBody>
      </p:sp>
      <p:sp>
        <p:nvSpPr>
          <p:cNvPr id="5" name="Rectangle 4"/>
          <p:cNvSpPr/>
          <p:nvPr/>
        </p:nvSpPr>
        <p:spPr>
          <a:xfrm>
            <a:off x="853573" y="3956684"/>
            <a:ext cx="10737792" cy="2246769"/>
          </a:xfrm>
          <a:prstGeom prst="rect">
            <a:avLst/>
          </a:prstGeom>
        </p:spPr>
        <p:txBody>
          <a:bodyPr wrap="square">
            <a:spAutoFit/>
          </a:bodyPr>
          <a:lstStyle/>
          <a:p>
            <a:r>
              <a:rPr lang="en-US" sz="2800" b="0" i="0" u="none" strike="noStrike" baseline="0" dirty="0" smtClean="0"/>
              <a:t>To contribute to the continuous development of Agribusinesses and strengthening entrepreneurship</a:t>
            </a:r>
            <a:r>
              <a:rPr lang="id-ID" sz="2800" b="0" i="0" u="none" strike="noStrike" baseline="0" dirty="0" smtClean="0"/>
              <a:t> (agripreneur)</a:t>
            </a:r>
            <a:r>
              <a:rPr lang="id-ID" sz="2800" b="0" i="0" u="none" strike="noStrike" dirty="0" smtClean="0"/>
              <a:t> </a:t>
            </a:r>
            <a:r>
              <a:rPr lang="en-US" sz="2800" b="0" i="0" u="none" strike="noStrike" baseline="0" dirty="0" smtClean="0"/>
              <a:t>in Indonesian by means of providing</a:t>
            </a:r>
            <a:r>
              <a:rPr lang="id-ID" sz="2800" b="0" i="0" u="none" strike="noStrike" baseline="0" dirty="0" smtClean="0"/>
              <a:t> </a:t>
            </a:r>
            <a:r>
              <a:rPr lang="en-US" sz="2800" b="0" i="0" u="none" strike="noStrike" baseline="0" dirty="0" smtClean="0"/>
              <a:t>high quality consultancy services, applied research, seminars, training</a:t>
            </a:r>
            <a:r>
              <a:rPr lang="id-ID" sz="2800" b="0" i="0" u="none" strike="noStrike" baseline="0" dirty="0" smtClean="0"/>
              <a:t> </a:t>
            </a:r>
            <a:r>
              <a:rPr lang="en-US" sz="2800" b="0" i="0" u="none" strike="noStrike" baseline="0" dirty="0" smtClean="0"/>
              <a:t>and an optimal exchange of applicable knowledge between students, lectures</a:t>
            </a:r>
            <a:r>
              <a:rPr lang="id-ID" sz="2800" b="0" i="0" u="none" strike="noStrike" baseline="0" dirty="0" smtClean="0"/>
              <a:t> </a:t>
            </a:r>
            <a:r>
              <a:rPr lang="en-US" sz="2800" b="0" i="0" u="none" strike="noStrike" baseline="0" dirty="0" smtClean="0"/>
              <a:t>and agribusinesses in</a:t>
            </a:r>
            <a:r>
              <a:rPr lang="id-ID" sz="2800" b="0" i="0" u="none" strike="noStrike" baseline="0" dirty="0" smtClean="0"/>
              <a:t> </a:t>
            </a:r>
            <a:r>
              <a:rPr lang="en-US" sz="2800" b="0" i="0" u="none" strike="noStrike" baseline="0" dirty="0" smtClean="0"/>
              <a:t>Indonesia.</a:t>
            </a:r>
            <a:endParaRPr lang="en-US" sz="2800" dirty="0"/>
          </a:p>
        </p:txBody>
      </p:sp>
      <p:sp>
        <p:nvSpPr>
          <p:cNvPr id="6" name="Rectangle 5"/>
          <p:cNvSpPr/>
          <p:nvPr/>
        </p:nvSpPr>
        <p:spPr>
          <a:xfrm>
            <a:off x="853573" y="1180038"/>
            <a:ext cx="10737792" cy="1815882"/>
          </a:xfrm>
          <a:prstGeom prst="rect">
            <a:avLst/>
          </a:prstGeom>
        </p:spPr>
        <p:txBody>
          <a:bodyPr wrap="square">
            <a:spAutoFit/>
          </a:bodyPr>
          <a:lstStyle/>
          <a:p>
            <a:r>
              <a:rPr lang="en-US" sz="2800" b="0" i="0" u="none" strike="noStrike" baseline="0" dirty="0" smtClean="0"/>
              <a:t>To make Indonesian companies and o</a:t>
            </a:r>
            <a:r>
              <a:rPr lang="id-ID" sz="2800" b="0" i="0" u="none" strike="noStrike" baseline="0" dirty="0" smtClean="0"/>
              <a:t>rganisations</a:t>
            </a:r>
            <a:r>
              <a:rPr lang="en-US" sz="2800" b="0" i="0" u="none" strike="noStrike" baseline="0" dirty="0" smtClean="0"/>
              <a:t>, engaged in agribusiness, more successful and more</a:t>
            </a:r>
            <a:r>
              <a:rPr lang="id-ID" sz="2800" b="0" i="0" u="none" strike="noStrike" baseline="0" dirty="0" smtClean="0"/>
              <a:t> </a:t>
            </a:r>
            <a:r>
              <a:rPr lang="en-US" sz="2800" b="0" i="0" u="none" strike="noStrike" baseline="0" dirty="0" smtClean="0"/>
              <a:t>sustainable and G-BIKE to become the most</a:t>
            </a:r>
            <a:r>
              <a:rPr lang="id-ID" sz="2800" b="0" i="0" u="none" strike="noStrike" baseline="0" dirty="0" smtClean="0"/>
              <a:t> </a:t>
            </a:r>
            <a:r>
              <a:rPr lang="en-US" sz="2800" b="0" i="0" u="none" strike="noStrike" baseline="0" dirty="0" smtClean="0"/>
              <a:t>preferred partner for further development of Agribusiness in</a:t>
            </a:r>
            <a:r>
              <a:rPr lang="id-ID" sz="2800" b="0" i="0" u="none" strike="noStrike" baseline="0" dirty="0" smtClean="0"/>
              <a:t> </a:t>
            </a:r>
            <a:r>
              <a:rPr lang="en-US" sz="2800" b="0" i="0" u="none" strike="noStrike" baseline="0" dirty="0" smtClean="0"/>
              <a:t>Indonesia.</a:t>
            </a:r>
          </a:p>
        </p:txBody>
      </p:sp>
      <p:sp>
        <p:nvSpPr>
          <p:cNvPr id="7" name="Rectangle 6"/>
          <p:cNvSpPr/>
          <p:nvPr/>
        </p:nvSpPr>
        <p:spPr>
          <a:xfrm>
            <a:off x="853573" y="3371909"/>
            <a:ext cx="3998210" cy="584775"/>
          </a:xfrm>
          <a:prstGeom prst="rect">
            <a:avLst/>
          </a:prstGeom>
        </p:spPr>
        <p:txBody>
          <a:bodyPr wrap="none">
            <a:spAutoFit/>
          </a:bodyPr>
          <a:lstStyle/>
          <a:p>
            <a:r>
              <a:rPr lang="id-ID" sz="3200" b="0" i="0" u="none" strike="noStrike" baseline="0" dirty="0" smtClean="0">
                <a:latin typeface="Bernard MT Condensed" panose="02050806060905020404" pitchFamily="18" charset="0"/>
              </a:rPr>
              <a:t>The Mission of</a:t>
            </a:r>
            <a:r>
              <a:rPr lang="id-ID" sz="3200" b="0" i="0" u="none" strike="noStrike" dirty="0" smtClean="0">
                <a:latin typeface="Bernard MT Condensed" panose="02050806060905020404" pitchFamily="18" charset="0"/>
              </a:rPr>
              <a:t> </a:t>
            </a:r>
            <a:r>
              <a:rPr lang="en-US" sz="3200" b="0" i="0" u="none" strike="noStrike" baseline="0" dirty="0" smtClean="0">
                <a:latin typeface="Bernard MT Condensed" panose="02050806060905020404" pitchFamily="18" charset="0"/>
              </a:rPr>
              <a:t>G-BIKE </a:t>
            </a:r>
            <a:r>
              <a:rPr lang="id-ID" sz="3200" b="0" i="0" u="none" strike="noStrike" baseline="0" dirty="0" smtClean="0">
                <a:latin typeface="Bernard MT Condensed" panose="02050806060905020404" pitchFamily="18" charset="0"/>
              </a:rPr>
              <a:t>is:</a:t>
            </a:r>
            <a:endParaRPr lang="en-US" sz="3200" dirty="0">
              <a:latin typeface="Bernard MT Condensed" panose="02050806060905020404" pitchFamily="18" charset="0"/>
            </a:endParaRPr>
          </a:p>
        </p:txBody>
      </p:sp>
    </p:spTree>
    <p:extLst>
      <p:ext uri="{BB962C8B-B14F-4D97-AF65-F5344CB8AC3E}">
        <p14:creationId xmlns:p14="http://schemas.microsoft.com/office/powerpoint/2010/main" val="1854113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3" y="405696"/>
            <a:ext cx="6145305" cy="3108543"/>
          </a:xfrm>
          <a:prstGeom prst="rect">
            <a:avLst/>
          </a:prstGeom>
        </p:spPr>
        <p:txBody>
          <a:bodyPr wrap="square">
            <a:spAutoFit/>
          </a:bodyPr>
          <a:lstStyle/>
          <a:p>
            <a:r>
              <a:rPr lang="en-US" sz="1400" b="0" i="0" u="none" strike="noStrike" baseline="0" dirty="0" smtClean="0">
                <a:solidFill>
                  <a:schemeClr val="bg1">
                    <a:lumMod val="50000"/>
                  </a:schemeClr>
                </a:solidFill>
              </a:rPr>
              <a:t>G-BIKE experts have a deep understanding of agribusiness in theory and practice;</a:t>
            </a:r>
          </a:p>
          <a:p>
            <a:r>
              <a:rPr lang="en-US" sz="1400" b="0" i="0" u="none" strike="noStrike" baseline="0" dirty="0" smtClean="0">
                <a:solidFill>
                  <a:schemeClr val="bg1">
                    <a:lumMod val="50000"/>
                  </a:schemeClr>
                </a:solidFill>
              </a:rPr>
              <a:t>G-BIKE experts are able to bridge theory and practice in agribusiness;</a:t>
            </a:r>
          </a:p>
          <a:p>
            <a:r>
              <a:rPr lang="en-US" sz="1400" b="0" i="0" u="none" strike="noStrike" baseline="0" dirty="0" smtClean="0">
                <a:solidFill>
                  <a:schemeClr val="bg1">
                    <a:lumMod val="50000"/>
                  </a:schemeClr>
                </a:solidFill>
              </a:rPr>
              <a:t>G-BIKE produces applicable results and solutions for its clients;</a:t>
            </a:r>
          </a:p>
          <a:p>
            <a:r>
              <a:rPr lang="en-US" sz="1400" b="0" i="0" u="none" strike="noStrike" baseline="0" dirty="0" smtClean="0">
                <a:solidFill>
                  <a:schemeClr val="bg1">
                    <a:lumMod val="50000"/>
                  </a:schemeClr>
                </a:solidFill>
              </a:rPr>
              <a:t>G-BIKE staff is client and quality orientated;</a:t>
            </a:r>
          </a:p>
          <a:p>
            <a:r>
              <a:rPr lang="en-US" sz="1400" b="0" i="0" u="none" strike="noStrike" baseline="0" dirty="0" smtClean="0">
                <a:solidFill>
                  <a:schemeClr val="bg1">
                    <a:lumMod val="50000"/>
                  </a:schemeClr>
                </a:solidFill>
              </a:rPr>
              <a:t>G-BIKE staff members are professionals in their job</a:t>
            </a:r>
            <a:endParaRPr lang="id-ID" sz="1400" b="0" i="0" u="none" strike="noStrike" baseline="0" dirty="0" smtClean="0">
              <a:solidFill>
                <a:schemeClr val="bg1">
                  <a:lumMod val="50000"/>
                </a:schemeClr>
              </a:solidFill>
            </a:endParaRPr>
          </a:p>
          <a:p>
            <a:r>
              <a:rPr lang="en-US" sz="1400" dirty="0">
                <a:solidFill>
                  <a:schemeClr val="bg1">
                    <a:lumMod val="50000"/>
                  </a:schemeClr>
                </a:solidFill>
              </a:rPr>
              <a:t>G-BIKE, for professional Agribusiness solutions</a:t>
            </a:r>
          </a:p>
          <a:p>
            <a:r>
              <a:rPr lang="en-US" sz="1400" dirty="0">
                <a:solidFill>
                  <a:schemeClr val="bg1">
                    <a:lumMod val="50000"/>
                  </a:schemeClr>
                </a:solidFill>
              </a:rPr>
              <a:t>G-BIKE for applicable solutions in agribusiness</a:t>
            </a:r>
          </a:p>
          <a:p>
            <a:r>
              <a:rPr lang="en-US" sz="1400" dirty="0">
                <a:solidFill>
                  <a:schemeClr val="bg1">
                    <a:lumMod val="50000"/>
                  </a:schemeClr>
                </a:solidFill>
              </a:rPr>
              <a:t>G-BIKE for </a:t>
            </a:r>
            <a:r>
              <a:rPr lang="en-US" sz="1400" dirty="0" err="1" smtClean="0">
                <a:solidFill>
                  <a:schemeClr val="bg1">
                    <a:lumMod val="50000"/>
                  </a:schemeClr>
                </a:solidFill>
              </a:rPr>
              <a:t>agripreneurship</a:t>
            </a:r>
            <a:endParaRPr lang="en-US" sz="1400" dirty="0">
              <a:solidFill>
                <a:schemeClr val="bg1">
                  <a:lumMod val="50000"/>
                </a:schemeClr>
              </a:solidFill>
            </a:endParaRPr>
          </a:p>
          <a:p>
            <a:r>
              <a:rPr lang="en-US" sz="1400" dirty="0">
                <a:solidFill>
                  <a:schemeClr val="bg1">
                    <a:lumMod val="50000"/>
                  </a:schemeClr>
                </a:solidFill>
              </a:rPr>
              <a:t>G-BIKE, moving to opportunities in Agribusiness</a:t>
            </a:r>
          </a:p>
          <a:p>
            <a:r>
              <a:rPr lang="en-US" sz="1400" dirty="0">
                <a:solidFill>
                  <a:schemeClr val="bg1">
                    <a:lumMod val="50000"/>
                  </a:schemeClr>
                </a:solidFill>
              </a:rPr>
              <a:t>G-BIKE, your way to grow Agribusiness</a:t>
            </a:r>
          </a:p>
          <a:p>
            <a:r>
              <a:rPr lang="en-US" sz="1400" dirty="0">
                <a:solidFill>
                  <a:schemeClr val="bg1">
                    <a:lumMod val="50000"/>
                  </a:schemeClr>
                </a:solidFill>
              </a:rPr>
              <a:t>G-BIKE, your partner to grow Agribusiness</a:t>
            </a:r>
          </a:p>
          <a:p>
            <a:r>
              <a:rPr lang="en-US" sz="1400" dirty="0">
                <a:solidFill>
                  <a:schemeClr val="bg1">
                    <a:lumMod val="50000"/>
                  </a:schemeClr>
                </a:solidFill>
              </a:rPr>
              <a:t>G-BIKE, for Agribusiness development</a:t>
            </a:r>
          </a:p>
          <a:p>
            <a:r>
              <a:rPr lang="en-US" sz="1400" dirty="0">
                <a:solidFill>
                  <a:schemeClr val="bg1">
                    <a:lumMod val="50000"/>
                  </a:schemeClr>
                </a:solidFill>
              </a:rPr>
              <a:t>G-BIKE, the essential (</a:t>
            </a:r>
            <a:r>
              <a:rPr lang="en-US" sz="1400" dirty="0" err="1">
                <a:solidFill>
                  <a:schemeClr val="bg1">
                    <a:lumMod val="50000"/>
                  </a:schemeClr>
                </a:solidFill>
              </a:rPr>
              <a:t>agri</a:t>
            </a:r>
            <a:r>
              <a:rPr lang="en-US" sz="1400" dirty="0">
                <a:solidFill>
                  <a:schemeClr val="bg1">
                    <a:lumMod val="50000"/>
                  </a:schemeClr>
                </a:solidFill>
              </a:rPr>
              <a:t>) link</a:t>
            </a:r>
          </a:p>
          <a:p>
            <a:r>
              <a:rPr lang="en-US" sz="1400" dirty="0">
                <a:solidFill>
                  <a:schemeClr val="bg1">
                    <a:lumMod val="50000"/>
                  </a:schemeClr>
                </a:solidFill>
              </a:rPr>
              <a:t>G-BIKE for </a:t>
            </a:r>
            <a:r>
              <a:rPr lang="en-US" sz="1400" dirty="0" err="1" smtClean="0">
                <a:solidFill>
                  <a:schemeClr val="bg1">
                    <a:lumMod val="50000"/>
                  </a:schemeClr>
                </a:solidFill>
              </a:rPr>
              <a:t>agr</a:t>
            </a:r>
            <a:r>
              <a:rPr lang="id-ID" sz="1400" dirty="0" smtClean="0">
                <a:solidFill>
                  <a:schemeClr val="bg1">
                    <a:lumMod val="50000"/>
                  </a:schemeClr>
                </a:solidFill>
              </a:rPr>
              <a:t>i</a:t>
            </a:r>
            <a:r>
              <a:rPr lang="en-US" sz="1400" dirty="0" err="1" smtClean="0">
                <a:solidFill>
                  <a:schemeClr val="bg1">
                    <a:lumMod val="50000"/>
                  </a:schemeClr>
                </a:solidFill>
              </a:rPr>
              <a:t>preneurs</a:t>
            </a:r>
            <a:endParaRPr lang="en-US" sz="1400" dirty="0">
              <a:solidFill>
                <a:schemeClr val="bg1">
                  <a:lumMod val="50000"/>
                </a:schemeClr>
              </a:solidFill>
            </a:endParaRPr>
          </a:p>
        </p:txBody>
      </p:sp>
      <p:sp>
        <p:nvSpPr>
          <p:cNvPr id="3" name="Oval 2"/>
          <p:cNvSpPr/>
          <p:nvPr/>
        </p:nvSpPr>
        <p:spPr>
          <a:xfrm>
            <a:off x="4961965" y="766484"/>
            <a:ext cx="5957047" cy="5513294"/>
          </a:xfrm>
          <a:prstGeom prst="ellipse">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Oval 3"/>
          <p:cNvSpPr/>
          <p:nvPr/>
        </p:nvSpPr>
        <p:spPr>
          <a:xfrm>
            <a:off x="6403041" y="2039472"/>
            <a:ext cx="3074894" cy="2967317"/>
          </a:xfrm>
          <a:prstGeom prst="ellipse">
            <a:avLst/>
          </a:prstGeom>
          <a:solidFill>
            <a:srgbClr val="FF00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Rectangle 4"/>
          <p:cNvSpPr/>
          <p:nvPr/>
        </p:nvSpPr>
        <p:spPr>
          <a:xfrm>
            <a:off x="174813" y="6002778"/>
            <a:ext cx="3453574" cy="584775"/>
          </a:xfrm>
          <a:prstGeom prst="rect">
            <a:avLst/>
          </a:prstGeom>
        </p:spPr>
        <p:txBody>
          <a:bodyPr wrap="none">
            <a:spAutoFit/>
          </a:bodyPr>
          <a:lstStyle/>
          <a:p>
            <a:r>
              <a:rPr lang="id-ID" sz="3200" b="0" i="0" u="none" strike="noStrike" baseline="0" dirty="0" smtClean="0">
                <a:latin typeface="Bernard MT Condensed" panose="02050806060905020404" pitchFamily="18" charset="0"/>
              </a:rPr>
              <a:t>The Values of</a:t>
            </a:r>
            <a:r>
              <a:rPr lang="id-ID" sz="3200" b="0" i="0" u="none" strike="noStrike" dirty="0" smtClean="0">
                <a:latin typeface="Bernard MT Condensed" panose="02050806060905020404" pitchFamily="18" charset="0"/>
              </a:rPr>
              <a:t> </a:t>
            </a:r>
            <a:r>
              <a:rPr lang="en-US" sz="3200" b="0" i="0" u="none" strike="noStrike" baseline="0" dirty="0" smtClean="0">
                <a:latin typeface="Bernard MT Condensed" panose="02050806060905020404" pitchFamily="18" charset="0"/>
              </a:rPr>
              <a:t>G-BIKE</a:t>
            </a:r>
            <a:endParaRPr lang="en-US" sz="3200" dirty="0">
              <a:latin typeface="Bernard MT Condensed" panose="02050806060905020404" pitchFamily="18" charset="0"/>
            </a:endParaRPr>
          </a:p>
        </p:txBody>
      </p:sp>
      <p:sp>
        <p:nvSpPr>
          <p:cNvPr id="6" name="TextBox 5"/>
          <p:cNvSpPr txBox="1"/>
          <p:nvPr/>
        </p:nvSpPr>
        <p:spPr>
          <a:xfrm>
            <a:off x="5190565" y="5163671"/>
            <a:ext cx="1410130" cy="400110"/>
          </a:xfrm>
          <a:prstGeom prst="rect">
            <a:avLst/>
          </a:prstGeom>
          <a:noFill/>
        </p:spPr>
        <p:txBody>
          <a:bodyPr wrap="none" rtlCol="0">
            <a:spAutoFit/>
          </a:bodyPr>
          <a:lstStyle/>
          <a:p>
            <a:r>
              <a:rPr lang="id-ID" sz="2000" b="1" dirty="0" smtClean="0"/>
              <a:t>CLEANNESS</a:t>
            </a:r>
            <a:endParaRPr lang="en-US" sz="2000" b="1" dirty="0"/>
          </a:p>
        </p:txBody>
      </p:sp>
      <p:sp>
        <p:nvSpPr>
          <p:cNvPr id="7" name="TextBox 6"/>
          <p:cNvSpPr txBox="1"/>
          <p:nvPr/>
        </p:nvSpPr>
        <p:spPr>
          <a:xfrm>
            <a:off x="6001871" y="5795644"/>
            <a:ext cx="1878105" cy="707886"/>
          </a:xfrm>
          <a:prstGeom prst="rect">
            <a:avLst/>
          </a:prstGeom>
          <a:noFill/>
        </p:spPr>
        <p:txBody>
          <a:bodyPr wrap="square" rtlCol="0">
            <a:spAutoFit/>
          </a:bodyPr>
          <a:lstStyle/>
          <a:p>
            <a:r>
              <a:rPr lang="id-ID" sz="2000" b="1" dirty="0" smtClean="0"/>
              <a:t>MEASURABLE RESULITS</a:t>
            </a:r>
            <a:endParaRPr lang="en-US" sz="2000" b="1" dirty="0"/>
          </a:p>
        </p:txBody>
      </p:sp>
      <p:sp>
        <p:nvSpPr>
          <p:cNvPr id="8" name="TextBox 7"/>
          <p:cNvSpPr txBox="1"/>
          <p:nvPr/>
        </p:nvSpPr>
        <p:spPr>
          <a:xfrm>
            <a:off x="8046729" y="5879667"/>
            <a:ext cx="2159589" cy="707886"/>
          </a:xfrm>
          <a:prstGeom prst="rect">
            <a:avLst/>
          </a:prstGeom>
          <a:noFill/>
        </p:spPr>
        <p:txBody>
          <a:bodyPr wrap="square" rtlCol="0">
            <a:spAutoFit/>
          </a:bodyPr>
          <a:lstStyle/>
          <a:p>
            <a:r>
              <a:rPr lang="id-ID" sz="2000" b="1" dirty="0" smtClean="0"/>
              <a:t>ACCOUNTABILITY AND INTEGRITY</a:t>
            </a:r>
            <a:endParaRPr lang="en-US" sz="2000" b="1" dirty="0"/>
          </a:p>
        </p:txBody>
      </p:sp>
      <p:sp>
        <p:nvSpPr>
          <p:cNvPr id="9" name="TextBox 8"/>
          <p:cNvSpPr txBox="1"/>
          <p:nvPr/>
        </p:nvSpPr>
        <p:spPr>
          <a:xfrm>
            <a:off x="9321052" y="4779981"/>
            <a:ext cx="2491736" cy="1015663"/>
          </a:xfrm>
          <a:prstGeom prst="rect">
            <a:avLst/>
          </a:prstGeom>
          <a:noFill/>
        </p:spPr>
        <p:txBody>
          <a:bodyPr wrap="square" rtlCol="0">
            <a:spAutoFit/>
          </a:bodyPr>
          <a:lstStyle/>
          <a:p>
            <a:r>
              <a:rPr lang="id-ID" sz="2000" b="1" dirty="0" smtClean="0"/>
              <a:t>AWARE OF RECENT DEVELOPMENT IN AGRIBUSINESS</a:t>
            </a:r>
            <a:endParaRPr lang="en-US" sz="2000" b="1" dirty="0"/>
          </a:p>
        </p:txBody>
      </p:sp>
      <p:sp>
        <p:nvSpPr>
          <p:cNvPr id="10" name="TextBox 9"/>
          <p:cNvSpPr txBox="1"/>
          <p:nvPr/>
        </p:nvSpPr>
        <p:spPr>
          <a:xfrm>
            <a:off x="10206318" y="3635656"/>
            <a:ext cx="1904106" cy="707886"/>
          </a:xfrm>
          <a:prstGeom prst="rect">
            <a:avLst/>
          </a:prstGeom>
          <a:noFill/>
        </p:spPr>
        <p:txBody>
          <a:bodyPr wrap="square" rtlCol="0">
            <a:spAutoFit/>
          </a:bodyPr>
          <a:lstStyle/>
          <a:p>
            <a:r>
              <a:rPr lang="id-ID" sz="2000" b="1" dirty="0" smtClean="0"/>
              <a:t>INDEPENDENT RESEARCH</a:t>
            </a:r>
            <a:endParaRPr lang="en-US" sz="2000" b="1" dirty="0"/>
          </a:p>
        </p:txBody>
      </p:sp>
      <p:sp>
        <p:nvSpPr>
          <p:cNvPr id="11" name="TextBox 10"/>
          <p:cNvSpPr txBox="1"/>
          <p:nvPr/>
        </p:nvSpPr>
        <p:spPr>
          <a:xfrm>
            <a:off x="9950835" y="2137388"/>
            <a:ext cx="1861953" cy="707886"/>
          </a:xfrm>
          <a:prstGeom prst="rect">
            <a:avLst/>
          </a:prstGeom>
          <a:noFill/>
        </p:spPr>
        <p:txBody>
          <a:bodyPr wrap="square" rtlCol="0">
            <a:spAutoFit/>
          </a:bodyPr>
          <a:lstStyle/>
          <a:p>
            <a:r>
              <a:rPr lang="id-ID" sz="2000" b="1" dirty="0" smtClean="0"/>
              <a:t>SUSTAINABLE BUSINESS</a:t>
            </a:r>
            <a:endParaRPr lang="en-US" sz="2000" b="1" dirty="0"/>
          </a:p>
        </p:txBody>
      </p:sp>
      <p:sp>
        <p:nvSpPr>
          <p:cNvPr id="12" name="TextBox 11"/>
          <p:cNvSpPr txBox="1"/>
          <p:nvPr/>
        </p:nvSpPr>
        <p:spPr>
          <a:xfrm>
            <a:off x="8573410" y="857340"/>
            <a:ext cx="2159589" cy="707886"/>
          </a:xfrm>
          <a:prstGeom prst="rect">
            <a:avLst/>
          </a:prstGeom>
          <a:noFill/>
        </p:spPr>
        <p:txBody>
          <a:bodyPr wrap="square" rtlCol="0">
            <a:spAutoFit/>
          </a:bodyPr>
          <a:lstStyle/>
          <a:p>
            <a:r>
              <a:rPr lang="id-ID" sz="2000" b="1" dirty="0" smtClean="0"/>
              <a:t>WELL ORGANIZED AND ACCURATE</a:t>
            </a:r>
            <a:endParaRPr lang="en-US" sz="2000" b="1" dirty="0"/>
          </a:p>
        </p:txBody>
      </p:sp>
      <p:sp>
        <p:nvSpPr>
          <p:cNvPr id="13" name="TextBox 12"/>
          <p:cNvSpPr txBox="1"/>
          <p:nvPr/>
        </p:nvSpPr>
        <p:spPr>
          <a:xfrm>
            <a:off x="4131834" y="3827300"/>
            <a:ext cx="2159589" cy="707886"/>
          </a:xfrm>
          <a:prstGeom prst="rect">
            <a:avLst/>
          </a:prstGeom>
          <a:noFill/>
        </p:spPr>
        <p:txBody>
          <a:bodyPr wrap="square" rtlCol="0">
            <a:spAutoFit/>
          </a:bodyPr>
          <a:lstStyle/>
          <a:p>
            <a:r>
              <a:rPr lang="id-ID" sz="2000" b="1" dirty="0" smtClean="0"/>
              <a:t>ACADEMIC SUPPORT</a:t>
            </a:r>
            <a:endParaRPr lang="en-US" sz="2000" b="1" dirty="0"/>
          </a:p>
        </p:txBody>
      </p:sp>
      <p:sp>
        <p:nvSpPr>
          <p:cNvPr id="14" name="TextBox 13"/>
          <p:cNvSpPr txBox="1"/>
          <p:nvPr/>
        </p:nvSpPr>
        <p:spPr>
          <a:xfrm>
            <a:off x="4243452" y="2246536"/>
            <a:ext cx="2159589" cy="400110"/>
          </a:xfrm>
          <a:prstGeom prst="rect">
            <a:avLst/>
          </a:prstGeom>
          <a:noFill/>
        </p:spPr>
        <p:txBody>
          <a:bodyPr wrap="square" rtlCol="0">
            <a:spAutoFit/>
          </a:bodyPr>
          <a:lstStyle/>
          <a:p>
            <a:r>
              <a:rPr lang="id-ID" sz="2000" b="1" dirty="0" smtClean="0"/>
              <a:t>LARGE NETWORK</a:t>
            </a:r>
            <a:endParaRPr lang="en-US" sz="2000" b="1" dirty="0"/>
          </a:p>
        </p:txBody>
      </p:sp>
      <p:sp>
        <p:nvSpPr>
          <p:cNvPr id="15" name="TextBox 14"/>
          <p:cNvSpPr txBox="1"/>
          <p:nvPr/>
        </p:nvSpPr>
        <p:spPr>
          <a:xfrm>
            <a:off x="5448539" y="815643"/>
            <a:ext cx="2159589" cy="1015663"/>
          </a:xfrm>
          <a:prstGeom prst="rect">
            <a:avLst/>
          </a:prstGeom>
          <a:noFill/>
        </p:spPr>
        <p:txBody>
          <a:bodyPr wrap="square" rtlCol="0">
            <a:spAutoFit/>
          </a:bodyPr>
          <a:lstStyle/>
          <a:p>
            <a:r>
              <a:rPr lang="id-ID" sz="2000" b="1" dirty="0" smtClean="0"/>
              <a:t>SUPPORTED BY LARGE NUMBER OF STAFF</a:t>
            </a:r>
            <a:endParaRPr lang="en-US" sz="2000" b="1" dirty="0"/>
          </a:p>
        </p:txBody>
      </p:sp>
      <p:sp>
        <p:nvSpPr>
          <p:cNvPr id="16" name="TextBox 15"/>
          <p:cNvSpPr txBox="1"/>
          <p:nvPr/>
        </p:nvSpPr>
        <p:spPr>
          <a:xfrm>
            <a:off x="7004127" y="1888257"/>
            <a:ext cx="2159589" cy="646331"/>
          </a:xfrm>
          <a:prstGeom prst="rect">
            <a:avLst/>
          </a:prstGeom>
          <a:noFill/>
        </p:spPr>
        <p:txBody>
          <a:bodyPr wrap="square" rtlCol="0">
            <a:spAutoFit/>
          </a:bodyPr>
          <a:lstStyle/>
          <a:p>
            <a:pPr algn="ctr"/>
            <a:r>
              <a:rPr lang="id-ID" b="1" dirty="0" smtClean="0">
                <a:solidFill>
                  <a:srgbClr val="FFFF00"/>
                </a:solidFill>
              </a:rPr>
              <a:t>EXPERTS IN THEORY AND PRACTICE</a:t>
            </a:r>
            <a:endParaRPr lang="en-US" b="1" dirty="0">
              <a:solidFill>
                <a:srgbClr val="FFFF00"/>
              </a:solidFill>
            </a:endParaRPr>
          </a:p>
        </p:txBody>
      </p:sp>
      <p:sp>
        <p:nvSpPr>
          <p:cNvPr id="17" name="TextBox 16"/>
          <p:cNvSpPr txBox="1"/>
          <p:nvPr/>
        </p:nvSpPr>
        <p:spPr>
          <a:xfrm>
            <a:off x="8562630" y="2782469"/>
            <a:ext cx="1640779" cy="646331"/>
          </a:xfrm>
          <a:prstGeom prst="rect">
            <a:avLst/>
          </a:prstGeom>
          <a:noFill/>
        </p:spPr>
        <p:txBody>
          <a:bodyPr wrap="square" rtlCol="0">
            <a:spAutoFit/>
          </a:bodyPr>
          <a:lstStyle/>
          <a:p>
            <a:r>
              <a:rPr lang="id-ID" b="1" dirty="0" smtClean="0">
                <a:solidFill>
                  <a:srgbClr val="FFFF00"/>
                </a:solidFill>
              </a:rPr>
              <a:t>EXPERTS IN AGRIBUSINESS</a:t>
            </a:r>
            <a:endParaRPr lang="en-US" b="1" dirty="0">
              <a:solidFill>
                <a:srgbClr val="FFFF00"/>
              </a:solidFill>
            </a:endParaRPr>
          </a:p>
        </p:txBody>
      </p:sp>
      <p:sp>
        <p:nvSpPr>
          <p:cNvPr id="18" name="TextBox 17"/>
          <p:cNvSpPr txBox="1"/>
          <p:nvPr/>
        </p:nvSpPr>
        <p:spPr>
          <a:xfrm>
            <a:off x="8036859" y="3825875"/>
            <a:ext cx="2159589" cy="646331"/>
          </a:xfrm>
          <a:prstGeom prst="rect">
            <a:avLst/>
          </a:prstGeom>
          <a:noFill/>
        </p:spPr>
        <p:txBody>
          <a:bodyPr wrap="square" rtlCol="0">
            <a:spAutoFit/>
          </a:bodyPr>
          <a:lstStyle/>
          <a:p>
            <a:r>
              <a:rPr lang="id-ID" b="1" dirty="0" smtClean="0">
                <a:solidFill>
                  <a:srgbClr val="FFFF00"/>
                </a:solidFill>
              </a:rPr>
              <a:t>UNDERSTANDING OF AGRIBUSINESS</a:t>
            </a:r>
            <a:endParaRPr lang="en-US" b="1" dirty="0">
              <a:solidFill>
                <a:srgbClr val="FFFF00"/>
              </a:solidFill>
            </a:endParaRPr>
          </a:p>
        </p:txBody>
      </p:sp>
      <p:sp>
        <p:nvSpPr>
          <p:cNvPr id="19" name="TextBox 18"/>
          <p:cNvSpPr txBox="1"/>
          <p:nvPr/>
        </p:nvSpPr>
        <p:spPr>
          <a:xfrm>
            <a:off x="7879974" y="4646043"/>
            <a:ext cx="1441077" cy="646331"/>
          </a:xfrm>
          <a:prstGeom prst="rect">
            <a:avLst/>
          </a:prstGeom>
          <a:noFill/>
        </p:spPr>
        <p:txBody>
          <a:bodyPr wrap="square" rtlCol="0">
            <a:spAutoFit/>
          </a:bodyPr>
          <a:lstStyle/>
          <a:p>
            <a:r>
              <a:rPr lang="id-ID" b="1" dirty="0" smtClean="0">
                <a:solidFill>
                  <a:srgbClr val="FFFF00"/>
                </a:solidFill>
              </a:rPr>
              <a:t>QUALITY ORIENTED</a:t>
            </a:r>
            <a:endParaRPr lang="en-US" b="1" dirty="0">
              <a:solidFill>
                <a:srgbClr val="FFFF00"/>
              </a:solidFill>
            </a:endParaRPr>
          </a:p>
        </p:txBody>
      </p:sp>
      <p:sp>
        <p:nvSpPr>
          <p:cNvPr id="20" name="TextBox 19"/>
          <p:cNvSpPr txBox="1"/>
          <p:nvPr/>
        </p:nvSpPr>
        <p:spPr>
          <a:xfrm>
            <a:off x="5821461" y="3628042"/>
            <a:ext cx="2159589" cy="369332"/>
          </a:xfrm>
          <a:prstGeom prst="rect">
            <a:avLst/>
          </a:prstGeom>
          <a:noFill/>
        </p:spPr>
        <p:txBody>
          <a:bodyPr wrap="square" rtlCol="0">
            <a:spAutoFit/>
          </a:bodyPr>
          <a:lstStyle/>
          <a:p>
            <a:r>
              <a:rPr lang="id-ID" b="1" dirty="0" smtClean="0">
                <a:solidFill>
                  <a:srgbClr val="FFFF00"/>
                </a:solidFill>
              </a:rPr>
              <a:t>PROFESSIONALISM</a:t>
            </a:r>
            <a:endParaRPr lang="en-US" b="1" dirty="0">
              <a:solidFill>
                <a:srgbClr val="FFFF00"/>
              </a:solidFill>
            </a:endParaRPr>
          </a:p>
        </p:txBody>
      </p:sp>
      <p:sp>
        <p:nvSpPr>
          <p:cNvPr id="21" name="TextBox 20"/>
          <p:cNvSpPr txBox="1"/>
          <p:nvPr/>
        </p:nvSpPr>
        <p:spPr>
          <a:xfrm>
            <a:off x="6150455" y="2692231"/>
            <a:ext cx="1683792" cy="646331"/>
          </a:xfrm>
          <a:prstGeom prst="rect">
            <a:avLst/>
          </a:prstGeom>
          <a:noFill/>
        </p:spPr>
        <p:txBody>
          <a:bodyPr wrap="square" rtlCol="0">
            <a:spAutoFit/>
          </a:bodyPr>
          <a:lstStyle/>
          <a:p>
            <a:r>
              <a:rPr lang="id-ID" b="1" dirty="0" smtClean="0">
                <a:solidFill>
                  <a:srgbClr val="FFFF00"/>
                </a:solidFill>
              </a:rPr>
              <a:t>APPLICABLE RESEARCH</a:t>
            </a:r>
            <a:endParaRPr lang="en-US" b="1" dirty="0">
              <a:solidFill>
                <a:srgbClr val="FFFF00"/>
              </a:solidFill>
            </a:endParaRPr>
          </a:p>
        </p:txBody>
      </p:sp>
      <p:sp>
        <p:nvSpPr>
          <p:cNvPr id="22" name="TextBox 21"/>
          <p:cNvSpPr txBox="1"/>
          <p:nvPr/>
        </p:nvSpPr>
        <p:spPr>
          <a:xfrm>
            <a:off x="6248410" y="4327361"/>
            <a:ext cx="1825618" cy="646331"/>
          </a:xfrm>
          <a:prstGeom prst="rect">
            <a:avLst/>
          </a:prstGeom>
          <a:noFill/>
        </p:spPr>
        <p:txBody>
          <a:bodyPr wrap="square" rtlCol="0">
            <a:spAutoFit/>
          </a:bodyPr>
          <a:lstStyle/>
          <a:p>
            <a:r>
              <a:rPr lang="id-ID" b="1" dirty="0" smtClean="0">
                <a:solidFill>
                  <a:srgbClr val="FFFF00"/>
                </a:solidFill>
              </a:rPr>
              <a:t>CLIENT ORIENTATION</a:t>
            </a:r>
            <a:endParaRPr lang="en-US" b="1" dirty="0">
              <a:solidFill>
                <a:srgbClr val="FFFF00"/>
              </a:solidFill>
            </a:endParaRPr>
          </a:p>
        </p:txBody>
      </p:sp>
    </p:spTree>
    <p:extLst>
      <p:ext uri="{BB962C8B-B14F-4D97-AF65-F5344CB8AC3E}">
        <p14:creationId xmlns:p14="http://schemas.microsoft.com/office/powerpoint/2010/main" val="1315125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377" y="1382102"/>
            <a:ext cx="10623176" cy="5170646"/>
          </a:xfrm>
          <a:prstGeom prst="rect">
            <a:avLst/>
          </a:prstGeom>
        </p:spPr>
        <p:txBody>
          <a:bodyPr wrap="square">
            <a:spAutoFit/>
          </a:bodyPr>
          <a:lstStyle/>
          <a:p>
            <a:pPr marL="342900" indent="-342900">
              <a:spcBef>
                <a:spcPts val="600"/>
              </a:spcBef>
              <a:buFont typeface="+mj-lt"/>
              <a:buAutoNum type="arabicPeriod"/>
            </a:pPr>
            <a:r>
              <a:rPr lang="en-US" sz="2000" b="0" i="0" u="none" strike="noStrike" baseline="0" dirty="0" smtClean="0"/>
              <a:t>G-BIKE will put efforts in a better understanding of the continuously changing needs of the</a:t>
            </a:r>
            <a:r>
              <a:rPr lang="id-ID" sz="2000" b="0" i="0" u="none" strike="noStrike" dirty="0" smtClean="0"/>
              <a:t> </a:t>
            </a:r>
            <a:r>
              <a:rPr lang="en-US" sz="2000" b="0" i="0" u="none" strike="noStrike" baseline="0" dirty="0" smtClean="0"/>
              <a:t>Agribusiness community</a:t>
            </a:r>
          </a:p>
          <a:p>
            <a:pPr marL="342900" indent="-342900">
              <a:spcBef>
                <a:spcPts val="600"/>
              </a:spcBef>
              <a:buFont typeface="+mj-lt"/>
              <a:buAutoNum type="arabicPeriod"/>
            </a:pPr>
            <a:r>
              <a:rPr lang="en-US" sz="2000" b="0" i="0" u="none" strike="noStrike" baseline="0" dirty="0" smtClean="0"/>
              <a:t>G-BIKE needs to disseminate information about G-BIKE products &amp; services and benefits for</a:t>
            </a:r>
            <a:r>
              <a:rPr lang="id-ID" sz="2000" b="0" i="0" u="none" strike="noStrike" dirty="0" smtClean="0"/>
              <a:t> </a:t>
            </a:r>
            <a:r>
              <a:rPr lang="en-US" sz="2000" b="0" i="0" u="none" strike="noStrike" baseline="0" dirty="0" smtClean="0"/>
              <a:t>companies (through successful show case projects)</a:t>
            </a:r>
          </a:p>
          <a:p>
            <a:pPr marL="342900" indent="-342900">
              <a:spcBef>
                <a:spcPts val="600"/>
              </a:spcBef>
              <a:buFont typeface="+mj-lt"/>
              <a:buAutoNum type="arabicPeriod"/>
            </a:pPr>
            <a:r>
              <a:rPr lang="en-US" sz="2000" b="0" i="0" u="none" strike="noStrike" baseline="0" dirty="0" smtClean="0"/>
              <a:t>Building trust and reputation among customers through development of limited number of</a:t>
            </a:r>
            <a:r>
              <a:rPr lang="id-ID" sz="2000" b="0" i="0" u="none" strike="noStrike" dirty="0" smtClean="0"/>
              <a:t> </a:t>
            </a:r>
            <a:r>
              <a:rPr lang="en-US" sz="2000" b="0" i="0" u="none" strike="noStrike" baseline="0" dirty="0" smtClean="0"/>
              <a:t>(flagship) standard products and services that fit closely to the current capacities of AGB staff &amp;</a:t>
            </a:r>
            <a:r>
              <a:rPr lang="id-ID" sz="2000" b="0" i="0" u="none" strike="noStrike" dirty="0" smtClean="0"/>
              <a:t> </a:t>
            </a:r>
            <a:r>
              <a:rPr lang="en-US" sz="2000" b="0" i="0" u="none" strike="noStrike" baseline="0" dirty="0" smtClean="0"/>
              <a:t>students and serve our clients simultaneously (“show case projects”)</a:t>
            </a:r>
          </a:p>
          <a:p>
            <a:pPr marL="342900" indent="-342900">
              <a:spcBef>
                <a:spcPts val="600"/>
              </a:spcBef>
              <a:buFont typeface="+mj-lt"/>
              <a:buAutoNum type="arabicPeriod"/>
            </a:pPr>
            <a:r>
              <a:rPr lang="en-US" sz="2000" b="0" i="0" u="none" strike="noStrike" baseline="0" dirty="0" smtClean="0"/>
              <a:t>G-BIKE prices are modest as compared with competitors. G-BIKE delivers “value for money” through</a:t>
            </a:r>
            <a:r>
              <a:rPr lang="id-ID" sz="2000" b="0" i="0" u="none" strike="noStrike" dirty="0" smtClean="0"/>
              <a:t> </a:t>
            </a:r>
            <a:r>
              <a:rPr lang="en-US" sz="2000" b="0" i="0" u="none" strike="noStrike" baseline="0" dirty="0" smtClean="0"/>
              <a:t>deployment of students and AGB lectures</a:t>
            </a:r>
            <a:endParaRPr lang="id-ID" sz="2000" b="0" i="0" u="none" strike="noStrike" baseline="0" dirty="0" smtClean="0"/>
          </a:p>
          <a:p>
            <a:pPr marL="342900" indent="-342900">
              <a:spcBef>
                <a:spcPts val="600"/>
              </a:spcBef>
              <a:buFont typeface="+mj-lt"/>
              <a:buAutoNum type="arabicPeriod"/>
            </a:pPr>
            <a:r>
              <a:rPr lang="en-US" sz="2000" b="0" i="0" u="none" strike="noStrike" baseline="0" dirty="0" smtClean="0"/>
              <a:t>Launching G-BIKE clients (“early birds”) will be served at a discounted price, because the first</a:t>
            </a:r>
            <a:r>
              <a:rPr lang="id-ID" sz="2000" b="0" i="0" u="none" strike="noStrike" dirty="0" smtClean="0"/>
              <a:t> </a:t>
            </a:r>
            <a:r>
              <a:rPr lang="en-US" sz="2000" b="0" i="0" u="none" strike="noStrike" baseline="0" dirty="0" smtClean="0"/>
              <a:t>trainings and research services will be used </a:t>
            </a:r>
            <a:endParaRPr lang="id-ID" sz="2000" b="0" i="0" u="none" strike="noStrike" baseline="0" dirty="0" smtClean="0"/>
          </a:p>
          <a:p>
            <a:pPr marL="342900" indent="-342900">
              <a:spcBef>
                <a:spcPts val="600"/>
              </a:spcBef>
              <a:buFont typeface="+mj-lt"/>
              <a:buAutoNum type="arabicPeriod"/>
            </a:pPr>
            <a:r>
              <a:rPr lang="en-US" sz="2000" b="0" i="0" u="none" strike="noStrike" baseline="0" dirty="0" smtClean="0"/>
              <a:t>In due course G-BIKE aims to become the most preferred services provider for the agribusiness</a:t>
            </a:r>
            <a:r>
              <a:rPr lang="id-ID" sz="2000" b="0" i="0" u="none" strike="noStrike" dirty="0" smtClean="0"/>
              <a:t> </a:t>
            </a:r>
            <a:r>
              <a:rPr lang="en-US" sz="2000" b="0" i="0" u="none" strike="noStrike" baseline="0" dirty="0" smtClean="0"/>
              <a:t>sector</a:t>
            </a:r>
            <a:endParaRPr lang="id-ID" sz="2000" b="0" i="0" u="none" strike="noStrike" baseline="0" dirty="0" smtClean="0"/>
          </a:p>
          <a:p>
            <a:pPr marL="342900" indent="-342900">
              <a:spcBef>
                <a:spcPts val="600"/>
              </a:spcBef>
              <a:buFont typeface="+mj-lt"/>
              <a:buAutoNum type="arabicPeriod"/>
            </a:pPr>
            <a:r>
              <a:rPr lang="id-ID" sz="2000" dirty="0"/>
              <a:t>A</a:t>
            </a:r>
            <a:r>
              <a:rPr lang="en-US" sz="2000" b="0" i="0" u="none" strike="noStrike" baseline="0" dirty="0" smtClean="0"/>
              <a:t>s “center of excellence on entrepreneurship” G-BIKE will be able to</a:t>
            </a:r>
            <a:r>
              <a:rPr lang="id-ID" sz="2000" b="0" i="0" u="none" strike="noStrike" dirty="0" smtClean="0"/>
              <a:t> </a:t>
            </a:r>
            <a:r>
              <a:rPr lang="en-US" sz="2000" b="0" i="0" u="none" strike="noStrike" baseline="0" dirty="0" smtClean="0"/>
              <a:t>mobilize co funding from external sources</a:t>
            </a:r>
            <a:endParaRPr lang="en-US" sz="2000" dirty="0"/>
          </a:p>
        </p:txBody>
      </p:sp>
      <p:sp>
        <p:nvSpPr>
          <p:cNvPr id="3" name="Rectangle 2"/>
          <p:cNvSpPr/>
          <p:nvPr/>
        </p:nvSpPr>
        <p:spPr>
          <a:xfrm>
            <a:off x="793377" y="595263"/>
            <a:ext cx="2937022" cy="646331"/>
          </a:xfrm>
          <a:prstGeom prst="rect">
            <a:avLst/>
          </a:prstGeom>
        </p:spPr>
        <p:txBody>
          <a:bodyPr wrap="none">
            <a:spAutoFit/>
          </a:bodyPr>
          <a:lstStyle/>
          <a:p>
            <a:r>
              <a:rPr lang="en-US" sz="3600" b="0" i="0" u="none" strike="noStrike" baseline="0" dirty="0" smtClean="0">
                <a:latin typeface="Bernard MT Condensed" panose="02050806060905020404" pitchFamily="18" charset="0"/>
              </a:rPr>
              <a:t>G-BIKE </a:t>
            </a:r>
            <a:r>
              <a:rPr lang="id-ID" sz="3600" b="0" i="0" u="none" strike="noStrike" baseline="0" dirty="0" smtClean="0">
                <a:latin typeface="Bernard MT Condensed" panose="02050806060905020404" pitchFamily="18" charset="0"/>
              </a:rPr>
              <a:t>Strategy</a:t>
            </a:r>
            <a:endParaRPr lang="en-US" sz="3600" dirty="0">
              <a:latin typeface="Bernard MT Condensed" panose="02050806060905020404" pitchFamily="18" charset="0"/>
            </a:endParaRPr>
          </a:p>
        </p:txBody>
      </p:sp>
    </p:spTree>
    <p:extLst>
      <p:ext uri="{BB962C8B-B14F-4D97-AF65-F5344CB8AC3E}">
        <p14:creationId xmlns:p14="http://schemas.microsoft.com/office/powerpoint/2010/main" val="2400927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9350" y="492566"/>
            <a:ext cx="7748596"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Flagship G-BIKE products</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 and services</a:t>
            </a:r>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 </a:t>
            </a:r>
            <a:endParaRPr lang="en-US" sz="4000" dirty="0">
              <a:latin typeface="Bernard MT Condensed" panose="02050806060905020404" pitchFamily="18" charset="0"/>
            </a:endParaRPr>
          </a:p>
        </p:txBody>
      </p:sp>
      <p:cxnSp>
        <p:nvCxnSpPr>
          <p:cNvPr id="8" name="Straight Connector 7"/>
          <p:cNvCxnSpPr/>
          <p:nvPr/>
        </p:nvCxnSpPr>
        <p:spPr>
          <a:xfrm>
            <a:off x="1245348" y="1695190"/>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82359" y="1642803"/>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52342" y="1642803"/>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4" name="Flowchart: Punched Tape 3"/>
          <p:cNvSpPr/>
          <p:nvPr/>
        </p:nvSpPr>
        <p:spPr>
          <a:xfrm rot="21242901">
            <a:off x="1333184" y="1399354"/>
            <a:ext cx="3106270" cy="1855695"/>
          </a:xfrm>
          <a:prstGeom prst="flowChartPunchedTape">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406650" algn="l"/>
              </a:tabLst>
            </a:pPr>
            <a:r>
              <a:rPr lang="nl-NL" sz="2000" dirty="0" smtClean="0">
                <a:effectLst/>
                <a:ea typeface="Times New Roman" panose="02020603050405020304" pitchFamily="18" charset="0"/>
                <a:cs typeface="Times New Roman" panose="02020603050405020304" pitchFamily="18" charset="0"/>
              </a:rPr>
              <a:t>QUALITY ASSURANCE/ CERTIFICATION ADVISE</a:t>
            </a:r>
            <a:endParaRPr lang="id-ID" sz="2000" dirty="0" smtClean="0">
              <a:effectLst/>
              <a:ea typeface="Times New Roman" panose="02020603050405020304" pitchFamily="18" charset="0"/>
              <a:cs typeface="Times New Roman" panose="02020603050405020304" pitchFamily="18" charset="0"/>
            </a:endParaRPr>
          </a:p>
        </p:txBody>
      </p:sp>
      <p:sp>
        <p:nvSpPr>
          <p:cNvPr id="5" name="Flowchart: Punched Tape 4"/>
          <p:cNvSpPr/>
          <p:nvPr/>
        </p:nvSpPr>
        <p:spPr>
          <a:xfrm rot="21242901">
            <a:off x="4820455" y="1311526"/>
            <a:ext cx="3106270" cy="1855695"/>
          </a:xfrm>
          <a:prstGeom prst="flowChartPunchedTap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406650" algn="l"/>
              </a:tabLst>
            </a:pPr>
            <a:r>
              <a:rPr lang="nl-NL" sz="2000" dirty="0" smtClean="0">
                <a:effectLst/>
                <a:ea typeface="Times New Roman" panose="02020603050405020304" pitchFamily="18" charset="0"/>
                <a:cs typeface="Times New Roman" panose="02020603050405020304" pitchFamily="18" charset="0"/>
              </a:rPr>
              <a:t>TRAINING FOR ENTREPRENEURS</a:t>
            </a:r>
            <a:endParaRPr lang="id-ID" sz="2000" dirty="0" smtClean="0">
              <a:effectLst/>
              <a:ea typeface="Times New Roman" panose="02020603050405020304" pitchFamily="18" charset="0"/>
              <a:cs typeface="Times New Roman" panose="02020603050405020304" pitchFamily="18" charset="0"/>
            </a:endParaRPr>
          </a:p>
        </p:txBody>
      </p:sp>
      <p:sp>
        <p:nvSpPr>
          <p:cNvPr id="6" name="Flowchart: Punched Tape 5"/>
          <p:cNvSpPr/>
          <p:nvPr/>
        </p:nvSpPr>
        <p:spPr>
          <a:xfrm rot="21242901">
            <a:off x="8307726" y="1271370"/>
            <a:ext cx="3106270" cy="1855695"/>
          </a:xfrm>
          <a:prstGeom prst="flowChartPunchedTap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tabLst>
                <a:tab pos="2406650" algn="l"/>
              </a:tabLst>
            </a:pPr>
            <a:r>
              <a:rPr lang="en-US" sz="2000" dirty="0" smtClean="0">
                <a:effectLst/>
                <a:ea typeface="Times New Roman" panose="02020603050405020304" pitchFamily="18" charset="0"/>
                <a:cs typeface="Times New Roman" panose="02020603050405020304" pitchFamily="18" charset="0"/>
              </a:rPr>
              <a:t>CONSUMER SURVEYS FOR NEW PRODUCT (DEVELOPMENT)</a:t>
            </a:r>
            <a:endParaRPr lang="en-US" sz="3600" dirty="0"/>
          </a:p>
        </p:txBody>
      </p:sp>
      <p:sp>
        <p:nvSpPr>
          <p:cNvPr id="12" name="Rectangle 11"/>
          <p:cNvSpPr/>
          <p:nvPr/>
        </p:nvSpPr>
        <p:spPr>
          <a:xfrm>
            <a:off x="1938299" y="3411091"/>
            <a:ext cx="2777032" cy="2031325"/>
          </a:xfrm>
          <a:prstGeom prst="rect">
            <a:avLst/>
          </a:prstGeom>
        </p:spPr>
        <p:txBody>
          <a:bodyPr wrap="square">
            <a:spAutoFit/>
          </a:bodyPr>
          <a:lstStyle/>
          <a:p>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G-Bike provide certificates for clients’ agricultural produce. By training farmers they can be eligible to be G-BIKE qualified and eventually certified. Certified quality assurances of products will improve market access at (local) markets.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Potential clients </a:t>
            </a: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are SME’s in Agribusiness.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Rectangle 12"/>
          <p:cNvSpPr/>
          <p:nvPr/>
        </p:nvSpPr>
        <p:spPr>
          <a:xfrm>
            <a:off x="5498796" y="3323263"/>
            <a:ext cx="2846919" cy="3323987"/>
          </a:xfrm>
          <a:prstGeom prst="rect">
            <a:avLst/>
          </a:prstGeom>
        </p:spPr>
        <p:txBody>
          <a:bodyPr wrap="square">
            <a:spAutoFit/>
          </a:bodyPr>
          <a:lstStyle/>
          <a:p>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Develop and provide training to support new entrepreneurs; to encourage entrepreneurial skills; to increase business performance through improving access to credit; to provide practical business experiences for students and staff, to develop training modules for entrepreneurs etc. Providing training to young entrepreneur will enhance national economic growth. On an individual level it will increase “soft skills” of entrepreneurs.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Potential clients</a:t>
            </a: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 are students, staff, alumni and SMEs in the </a:t>
            </a:r>
            <a:r>
              <a:rPr lang="en-US" sz="1400" dirty="0" err="1" smtClean="0">
                <a:effectLst/>
                <a:latin typeface="Calibri" panose="020F0502020204030204" pitchFamily="34" charset="0"/>
                <a:ea typeface="Times New Roman" panose="02020603050405020304" pitchFamily="18" charset="0"/>
                <a:cs typeface="Times New Roman" panose="02020603050405020304" pitchFamily="18" charset="0"/>
              </a:rPr>
              <a:t>agrosector</a:t>
            </a: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US" sz="1400" dirty="0"/>
          </a:p>
        </p:txBody>
      </p:sp>
      <p:sp>
        <p:nvSpPr>
          <p:cNvPr id="14" name="Rectangle 13"/>
          <p:cNvSpPr/>
          <p:nvPr/>
        </p:nvSpPr>
        <p:spPr>
          <a:xfrm>
            <a:off x="8945293" y="3411091"/>
            <a:ext cx="2912878" cy="2893100"/>
          </a:xfrm>
          <a:prstGeom prst="rect">
            <a:avLst/>
          </a:prstGeom>
        </p:spPr>
        <p:txBody>
          <a:bodyPr wrap="square">
            <a:spAutoFit/>
          </a:bodyPr>
          <a:lstStyle/>
          <a:p>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Making survey designs (planning, evaluation); organize and conduct surveys, Dbase provision, AGB-outlook production etc. Benefits for entrepreneurs/clients are that through these type of surveys sales and profit can increase. The results and the interpretation of these surveys will also support strategy development of organizations. </a:t>
            </a:r>
            <a:r>
              <a:rPr lang="en-US" sz="1400" b="1" dirty="0" smtClean="0">
                <a:effectLst/>
                <a:latin typeface="Calibri" panose="020F0502020204030204" pitchFamily="34" charset="0"/>
                <a:ea typeface="Times New Roman" panose="02020603050405020304" pitchFamily="18" charset="0"/>
                <a:cs typeface="Times New Roman" panose="02020603050405020304" pitchFamily="18" charset="0"/>
              </a:rPr>
              <a:t>Potential clients </a:t>
            </a: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are agribusiness companies, Banks, Food &amp; non-food companies, insurance companies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586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9350" y="492566"/>
            <a:ext cx="8090035"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Flagship</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a:t>
            </a:r>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 G-BIKE products</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 and services</a:t>
            </a:r>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 </a:t>
            </a:r>
            <a:endParaRPr lang="en-US" sz="4000" dirty="0">
              <a:latin typeface="Bernard MT Condensed" panose="02050806060905020404" pitchFamily="18" charset="0"/>
            </a:endParaRPr>
          </a:p>
        </p:txBody>
      </p:sp>
      <p:cxnSp>
        <p:nvCxnSpPr>
          <p:cNvPr id="8" name="Straight Connector 7"/>
          <p:cNvCxnSpPr/>
          <p:nvPr/>
        </p:nvCxnSpPr>
        <p:spPr>
          <a:xfrm>
            <a:off x="1245348" y="1695190"/>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82359" y="1642803"/>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52342" y="1642803"/>
            <a:ext cx="692951" cy="3536576"/>
          </a:xfrm>
          <a:prstGeom prst="line">
            <a:avLst/>
          </a:prstGeom>
          <a:ln w="57150">
            <a:solidFill>
              <a:schemeClr val="tx1"/>
            </a:solidFill>
            <a:headEnd type="oval"/>
          </a:ln>
        </p:spPr>
        <p:style>
          <a:lnRef idx="1">
            <a:schemeClr val="accent1"/>
          </a:lnRef>
          <a:fillRef idx="0">
            <a:schemeClr val="accent1"/>
          </a:fillRef>
          <a:effectRef idx="0">
            <a:schemeClr val="accent1"/>
          </a:effectRef>
          <a:fontRef idx="minor">
            <a:schemeClr val="tx1"/>
          </a:fontRef>
        </p:style>
      </p:cxnSp>
      <p:sp>
        <p:nvSpPr>
          <p:cNvPr id="4" name="Flowchart: Punched Tape 3"/>
          <p:cNvSpPr/>
          <p:nvPr/>
        </p:nvSpPr>
        <p:spPr>
          <a:xfrm rot="21242901">
            <a:off x="1333184" y="1399354"/>
            <a:ext cx="3106270" cy="1855695"/>
          </a:xfrm>
          <a:prstGeom prst="flowChartPunchedTape">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406650" algn="l"/>
              </a:tabLst>
            </a:pPr>
            <a:r>
              <a:rPr lang="id-ID" sz="2000" dirty="0" smtClean="0">
                <a:effectLst/>
                <a:ea typeface="Times New Roman" panose="02020603050405020304" pitchFamily="18" charset="0"/>
                <a:cs typeface="Times New Roman" panose="02020603050405020304" pitchFamily="18" charset="0"/>
              </a:rPr>
              <a:t>APPLIED RESEARCH</a:t>
            </a:r>
          </a:p>
        </p:txBody>
      </p:sp>
      <p:sp>
        <p:nvSpPr>
          <p:cNvPr id="5" name="Flowchart: Punched Tape 4"/>
          <p:cNvSpPr/>
          <p:nvPr/>
        </p:nvSpPr>
        <p:spPr>
          <a:xfrm rot="21242901">
            <a:off x="4820455" y="1311526"/>
            <a:ext cx="3106270" cy="1855695"/>
          </a:xfrm>
          <a:prstGeom prst="flowChartPunchedTap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406650" algn="l"/>
              </a:tabLst>
            </a:pPr>
            <a:r>
              <a:rPr lang="id-ID" sz="2000" dirty="0" smtClean="0">
                <a:effectLst/>
                <a:ea typeface="Times New Roman" panose="02020603050405020304" pitchFamily="18" charset="0"/>
                <a:cs typeface="Times New Roman" panose="02020603050405020304" pitchFamily="18" charset="0"/>
              </a:rPr>
              <a:t>CONSULTANCY SERVICES</a:t>
            </a:r>
          </a:p>
        </p:txBody>
      </p:sp>
      <p:sp>
        <p:nvSpPr>
          <p:cNvPr id="6" name="Flowchart: Punched Tape 5"/>
          <p:cNvSpPr/>
          <p:nvPr/>
        </p:nvSpPr>
        <p:spPr>
          <a:xfrm rot="21242901">
            <a:off x="8307726" y="1271370"/>
            <a:ext cx="3106270" cy="1855695"/>
          </a:xfrm>
          <a:prstGeom prst="flowChartPunchedTap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000"/>
              </a:spcAft>
              <a:tabLst>
                <a:tab pos="2406650" algn="l"/>
              </a:tabLst>
            </a:pPr>
            <a:r>
              <a:rPr lang="id-ID" sz="2000" dirty="0" smtClean="0">
                <a:effectLst/>
                <a:ea typeface="Times New Roman" panose="02020603050405020304" pitchFamily="18" charset="0"/>
                <a:cs typeface="Times New Roman" panose="02020603050405020304" pitchFamily="18" charset="0"/>
              </a:rPr>
              <a:t>APPLIED BUSINESS</a:t>
            </a:r>
            <a:endParaRPr lang="en-US" sz="3600" dirty="0"/>
          </a:p>
        </p:txBody>
      </p:sp>
      <p:sp>
        <p:nvSpPr>
          <p:cNvPr id="12" name="Rectangle 11"/>
          <p:cNvSpPr/>
          <p:nvPr/>
        </p:nvSpPr>
        <p:spPr>
          <a:xfrm>
            <a:off x="1938299" y="3411091"/>
            <a:ext cx="2777032" cy="954107"/>
          </a:xfrm>
          <a:prstGeom prst="rect">
            <a:avLst/>
          </a:prstGeom>
        </p:spPr>
        <p:txBody>
          <a:bodyPr wrap="square">
            <a:spAutoFit/>
          </a:bodyPr>
          <a:lstStyle/>
          <a:p>
            <a:r>
              <a:rPr lang="en-US" sz="1400" dirty="0"/>
              <a:t>small research projects will be conducted in cooperation with an </a:t>
            </a:r>
            <a:r>
              <a:rPr lang="en-US" sz="1400" dirty="0" smtClean="0"/>
              <a:t>agribusiness</a:t>
            </a:r>
            <a:r>
              <a:rPr lang="id-ID" sz="1400" dirty="0" smtClean="0"/>
              <a:t> </a:t>
            </a:r>
            <a:r>
              <a:rPr lang="en-US" sz="1400" dirty="0" smtClean="0"/>
              <a:t>company</a:t>
            </a:r>
            <a:r>
              <a:rPr lang="id-ID" sz="1400" dirty="0" smtClean="0"/>
              <a:t>, HED and others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Rectangle 12"/>
          <p:cNvSpPr/>
          <p:nvPr/>
        </p:nvSpPr>
        <p:spPr>
          <a:xfrm>
            <a:off x="5498796" y="3323263"/>
            <a:ext cx="2846919" cy="2031325"/>
          </a:xfrm>
          <a:prstGeom prst="rect">
            <a:avLst/>
          </a:prstGeom>
        </p:spPr>
        <p:txBody>
          <a:bodyPr wrap="square">
            <a:spAutoFit/>
          </a:bodyPr>
          <a:lstStyle/>
          <a:p>
            <a:r>
              <a:rPr lang="en-US" sz="1400" dirty="0" smtClean="0"/>
              <a:t>The</a:t>
            </a:r>
            <a:r>
              <a:rPr lang="id-ID" sz="1400" dirty="0" smtClean="0"/>
              <a:t> </a:t>
            </a:r>
            <a:r>
              <a:rPr lang="en-US" sz="1400" dirty="0" smtClean="0"/>
              <a:t>contents </a:t>
            </a:r>
            <a:r>
              <a:rPr lang="en-US" sz="1400" dirty="0"/>
              <a:t>of these consultancy jobs fully depend on the specific clients’ needs and the expertise </a:t>
            </a:r>
            <a:r>
              <a:rPr lang="en-US" sz="1400" dirty="0" smtClean="0"/>
              <a:t>available</a:t>
            </a:r>
            <a:r>
              <a:rPr lang="id-ID" sz="1400" dirty="0" smtClean="0"/>
              <a:t> </a:t>
            </a:r>
            <a:r>
              <a:rPr lang="en-US" sz="1400" dirty="0" smtClean="0"/>
              <a:t>within </a:t>
            </a:r>
            <a:r>
              <a:rPr lang="en-US" sz="1400" dirty="0"/>
              <a:t>G-BIKE and AGB Department. For successfully conducting consultancy jobs specific personal</a:t>
            </a:r>
            <a:r>
              <a:rPr lang="en-US" sz="1400" dirty="0" smtClean="0"/>
              <a:t>,</a:t>
            </a:r>
            <a:r>
              <a:rPr lang="id-ID" sz="1400" dirty="0" smtClean="0"/>
              <a:t> </a:t>
            </a:r>
            <a:r>
              <a:rPr lang="en-US" sz="1400" dirty="0" smtClean="0"/>
              <a:t>communication </a:t>
            </a:r>
            <a:r>
              <a:rPr lang="en-US" sz="1400" dirty="0"/>
              <a:t>and other professional skills are required with AGB – G-BIKE </a:t>
            </a:r>
            <a:r>
              <a:rPr lang="en-US" sz="1400" dirty="0" smtClean="0"/>
              <a:t>staff</a:t>
            </a:r>
            <a:endParaRPr lang="en-US" sz="1400" dirty="0"/>
          </a:p>
        </p:txBody>
      </p:sp>
      <p:sp>
        <p:nvSpPr>
          <p:cNvPr id="14" name="Rectangle 13"/>
          <p:cNvSpPr/>
          <p:nvPr/>
        </p:nvSpPr>
        <p:spPr>
          <a:xfrm>
            <a:off x="8945293" y="3411091"/>
            <a:ext cx="2912878" cy="307777"/>
          </a:xfrm>
          <a:prstGeom prst="rect">
            <a:avLst/>
          </a:prstGeom>
        </p:spPr>
        <p:txBody>
          <a:bodyPr wrap="square">
            <a:spAutoFit/>
          </a:bodyPr>
          <a:lstStyle/>
          <a:p>
            <a:r>
              <a:rPr lang="id-ID" sz="1400" dirty="0" smtClean="0">
                <a:effectLst/>
                <a:latin typeface="Calibri" panose="020F0502020204030204" pitchFamily="34" charset="0"/>
                <a:ea typeface="Times New Roman" panose="02020603050405020304" pitchFamily="18" charset="0"/>
                <a:cs typeface="Times New Roman" panose="02020603050405020304" pitchFamily="18" charset="0"/>
              </a:rPr>
              <a:t>Doing a riil business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46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351" y="1582057"/>
            <a:ext cx="10188592" cy="4708981"/>
          </a:xfrm>
          <a:prstGeom prst="rect">
            <a:avLst/>
          </a:prstGeom>
        </p:spPr>
        <p:txBody>
          <a:bodyPr wrap="square">
            <a:spAutoFit/>
          </a:bodyPr>
          <a:lstStyle/>
          <a:p>
            <a:pPr lvl="0" algn="just">
              <a:spcAft>
                <a:spcPts val="600"/>
              </a:spcAft>
            </a:pPr>
            <a:r>
              <a:rPr lang="id-ID" sz="2800" b="1" cap="small" dirty="0" smtClean="0">
                <a:effectLst/>
                <a:ea typeface="Calibri" panose="020F0502020204030204" pitchFamily="34" charset="0"/>
              </a:rPr>
              <a:t>Research (Penelitian)</a:t>
            </a:r>
            <a:endParaRPr lang="en-US" sz="2800" dirty="0" smtClean="0">
              <a:effectLst/>
              <a:ea typeface="Calibri" panose="020F0502020204030204" pitchFamily="34" charset="0"/>
            </a:endParaRPr>
          </a:p>
          <a:p>
            <a:pPr marL="180340" algn="just">
              <a:spcAft>
                <a:spcPts val="600"/>
              </a:spcAft>
            </a:pPr>
            <a:r>
              <a:rPr lang="id-ID" sz="2800" dirty="0" smtClean="0">
                <a:effectLst/>
                <a:ea typeface="Calibri" panose="020F0502020204030204" pitchFamily="34" charset="0"/>
              </a:rPr>
              <a:t>Peluang Penelitian dari LPDP. Kita bisa mengajukan proposal dengan dua kompetensi bidang yang ada di Agribisnis, yaitu Bisnis dan Kewirausahaan dan Kebijakan Agribisnis.</a:t>
            </a:r>
            <a:endParaRPr lang="en-US" sz="2800" dirty="0" smtClean="0">
              <a:effectLst/>
              <a:ea typeface="Calibri" panose="020F0502020204030204" pitchFamily="34" charset="0"/>
            </a:endParaRPr>
          </a:p>
          <a:p>
            <a:pPr marL="180340" algn="just">
              <a:spcAft>
                <a:spcPts val="600"/>
              </a:spcAft>
            </a:pPr>
            <a:r>
              <a:rPr lang="id-ID" sz="2800" dirty="0" smtClean="0">
                <a:effectLst/>
                <a:ea typeface="Calibri" panose="020F0502020204030204" pitchFamily="34" charset="0"/>
              </a:rPr>
              <a:t>Usulan untuk pembuatan proposal penelitian LPDP, yang terdiri atas penelitian komersial dan penelitian implementatif</a:t>
            </a:r>
            <a:endParaRPr lang="en-US" sz="2800" dirty="0" smtClean="0">
              <a:effectLst/>
              <a:ea typeface="Calibri" panose="020F0502020204030204" pitchFamily="34" charset="0"/>
            </a:endParaRPr>
          </a:p>
          <a:p>
            <a:pPr marL="800100" lvl="1" indent="-342900" algn="just">
              <a:spcAft>
                <a:spcPts val="600"/>
              </a:spcAft>
              <a:buFont typeface="+mj-lt"/>
              <a:buAutoNum type="alphaLcPeriod"/>
            </a:pPr>
            <a:r>
              <a:rPr lang="id-ID" sz="2800" dirty="0" smtClean="0">
                <a:effectLst/>
                <a:ea typeface="Calibri" panose="020F0502020204030204" pitchFamily="34" charset="0"/>
              </a:rPr>
              <a:t>Komersial = Beras analog, pelet, beras organik, sapi</a:t>
            </a:r>
            <a:endParaRPr lang="en-US" sz="2800" dirty="0" smtClean="0">
              <a:effectLst/>
              <a:ea typeface="Calibri" panose="020F0502020204030204" pitchFamily="34" charset="0"/>
            </a:endParaRPr>
          </a:p>
          <a:p>
            <a:pPr marL="800100" lvl="1" indent="-342900" algn="just">
              <a:buFont typeface="+mj-lt"/>
              <a:buAutoNum type="alphaLcPeriod"/>
            </a:pPr>
            <a:r>
              <a:rPr lang="id-ID" sz="2800" dirty="0" smtClean="0">
                <a:effectLst/>
                <a:ea typeface="Calibri" panose="020F0502020204030204" pitchFamily="34" charset="0"/>
              </a:rPr>
              <a:t>Implementatif = Gula, Kedelai, sapi</a:t>
            </a:r>
          </a:p>
          <a:p>
            <a:pPr lvl="1" algn="just"/>
            <a:endParaRPr lang="en-US" sz="2800" dirty="0" smtClean="0">
              <a:effectLst/>
              <a:ea typeface="Calibri" panose="020F0502020204030204" pitchFamily="34" charset="0"/>
            </a:endParaRPr>
          </a:p>
          <a:p>
            <a:pPr>
              <a:spcAft>
                <a:spcPts val="600"/>
              </a:spcAft>
            </a:pPr>
            <a:r>
              <a:rPr lang="id-ID" sz="2800" i="1" dirty="0" smtClean="0">
                <a:effectLst/>
              </a:rPr>
              <a:t>Penanggung Jawab: </a:t>
            </a:r>
            <a:r>
              <a:rPr lang="id-ID" sz="2800" b="1" dirty="0" smtClean="0">
                <a:effectLst/>
              </a:rPr>
              <a:t>Tintin Sarianti, SP, MM</a:t>
            </a:r>
            <a:endParaRPr lang="en-US" sz="2800" dirty="0">
              <a:effectLst/>
            </a:endParaRPr>
          </a:p>
        </p:txBody>
      </p:sp>
      <p:sp>
        <p:nvSpPr>
          <p:cNvPr id="3" name="Rectangle 2"/>
          <p:cNvSpPr/>
          <p:nvPr/>
        </p:nvSpPr>
        <p:spPr>
          <a:xfrm>
            <a:off x="929350" y="492566"/>
            <a:ext cx="5027338"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R</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encana Jangka Pendek</a:t>
            </a:r>
            <a:endParaRPr lang="en-US" sz="4000" dirty="0">
              <a:latin typeface="Bernard MT Condensed" panose="02050806060905020404" pitchFamily="18" charset="0"/>
            </a:endParaRPr>
          </a:p>
        </p:txBody>
      </p:sp>
    </p:spTree>
    <p:extLst>
      <p:ext uri="{BB962C8B-B14F-4D97-AF65-F5344CB8AC3E}">
        <p14:creationId xmlns:p14="http://schemas.microsoft.com/office/powerpoint/2010/main" val="3834010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350" y="1553028"/>
            <a:ext cx="10333736" cy="4632037"/>
          </a:xfrm>
          <a:prstGeom prst="rect">
            <a:avLst/>
          </a:prstGeom>
        </p:spPr>
        <p:txBody>
          <a:bodyPr wrap="square">
            <a:spAutoFit/>
          </a:bodyPr>
          <a:lstStyle/>
          <a:p>
            <a:pPr lvl="0" algn="just">
              <a:spcAft>
                <a:spcPts val="600"/>
              </a:spcAft>
            </a:pPr>
            <a:r>
              <a:rPr lang="id-ID" sz="2800" b="1" cap="small" dirty="0" smtClean="0">
                <a:effectLst/>
                <a:ea typeface="Calibri" panose="020F0502020204030204" pitchFamily="34" charset="0"/>
              </a:rPr>
              <a:t>Training Kewirausahaan </a:t>
            </a:r>
            <a:endParaRPr lang="en-US" sz="2800" dirty="0" smtClean="0">
              <a:effectLst/>
              <a:ea typeface="Calibri" panose="020F0502020204030204" pitchFamily="34" charset="0"/>
            </a:endParaRPr>
          </a:p>
          <a:p>
            <a:pPr marL="914400" lvl="1" indent="-457200" algn="just">
              <a:spcAft>
                <a:spcPts val="600"/>
              </a:spcAft>
              <a:buFont typeface="+mj-lt"/>
              <a:buAutoNum type="alphaLcParenR"/>
              <a:tabLst>
                <a:tab pos="812800" algn="l"/>
              </a:tabLst>
            </a:pPr>
            <a:r>
              <a:rPr lang="id-ID" sz="2800" dirty="0" smtClean="0">
                <a:effectLst/>
                <a:ea typeface="Calibri" panose="020F0502020204030204" pitchFamily="34" charset="0"/>
              </a:rPr>
              <a:t>Training Kewirausahaan untuk pemberdayaan masyarakat. Kerjasama dengan P2SDM LPPM IPB  dan CIBEST LPPM IPB. Desain Training: Melakukan Identifikasi =&gt; Diskusi menentukan materi yang cocok =&gt; Pelaksanaan training</a:t>
            </a:r>
          </a:p>
          <a:p>
            <a:pPr marL="914400" lvl="1" indent="-457200" algn="just">
              <a:spcAft>
                <a:spcPts val="600"/>
              </a:spcAft>
              <a:buFont typeface="+mj-lt"/>
              <a:buAutoNum type="alphaLcParenR"/>
              <a:tabLst>
                <a:tab pos="812800" algn="l"/>
              </a:tabLst>
            </a:pPr>
            <a:r>
              <a:rPr lang="id-ID" sz="2800" dirty="0" smtClean="0">
                <a:effectLst/>
                <a:ea typeface="Calibri" panose="020F0502020204030204" pitchFamily="34" charset="0"/>
              </a:rPr>
              <a:t>Training Kewirausahaan untuk para pensiunan Pemerintah Daerah, Kementerian, dan perusahaan. Desain Training: Merubah pola fikir =&gt; Internship =&gt; Evaluasi =&gt; Implementasi</a:t>
            </a:r>
          </a:p>
          <a:p>
            <a:pPr marL="457200" algn="just">
              <a:spcAft>
                <a:spcPts val="0"/>
              </a:spcAft>
            </a:pPr>
            <a:endParaRPr lang="en-US" sz="2800" dirty="0" smtClean="0">
              <a:effectLst/>
              <a:ea typeface="Calibri" panose="020F0502020204030204" pitchFamily="34" charset="0"/>
            </a:endParaRPr>
          </a:p>
          <a:p>
            <a:pPr>
              <a:spcAft>
                <a:spcPts val="600"/>
              </a:spcAft>
            </a:pPr>
            <a:r>
              <a:rPr lang="id-ID" sz="2800" i="1" dirty="0" smtClean="0">
                <a:effectLst/>
              </a:rPr>
              <a:t>Penanggug Jawab: </a:t>
            </a:r>
            <a:r>
              <a:rPr lang="id-ID" sz="2800" b="1" dirty="0" smtClean="0">
                <a:effectLst/>
              </a:rPr>
              <a:t>Ach. Firman Wahyudi, SE, M.Si</a:t>
            </a:r>
            <a:endParaRPr lang="en-US" sz="2800" dirty="0">
              <a:effectLst/>
            </a:endParaRPr>
          </a:p>
        </p:txBody>
      </p:sp>
      <p:sp>
        <p:nvSpPr>
          <p:cNvPr id="3" name="Rectangle 2"/>
          <p:cNvSpPr/>
          <p:nvPr/>
        </p:nvSpPr>
        <p:spPr>
          <a:xfrm>
            <a:off x="929350" y="492566"/>
            <a:ext cx="5027338" cy="707886"/>
          </a:xfrm>
          <a:prstGeom prst="rect">
            <a:avLst/>
          </a:prstGeom>
        </p:spPr>
        <p:txBody>
          <a:bodyPr wrap="none">
            <a:spAutoFit/>
          </a:bodyPr>
          <a:lstStyle/>
          <a:p>
            <a:r>
              <a:rPr lang="en-US"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R</a:t>
            </a:r>
            <a:r>
              <a:rPr lang="id-ID" sz="4000" dirty="0" smtClean="0">
                <a:effectLst/>
                <a:latin typeface="Bernard MT Condensed" panose="02050806060905020404" pitchFamily="18" charset="0"/>
                <a:ea typeface="Times New Roman" panose="02020603050405020304" pitchFamily="18" charset="0"/>
                <a:cs typeface="Times New Roman" panose="02020603050405020304" pitchFamily="18" charset="0"/>
              </a:rPr>
              <a:t>encana Jangka Pendek</a:t>
            </a:r>
            <a:endParaRPr lang="en-US" sz="4000" dirty="0">
              <a:latin typeface="Bernard MT Condensed" panose="02050806060905020404" pitchFamily="18" charset="0"/>
            </a:endParaRPr>
          </a:p>
        </p:txBody>
      </p:sp>
    </p:spTree>
    <p:extLst>
      <p:ext uri="{BB962C8B-B14F-4D97-AF65-F5344CB8AC3E}">
        <p14:creationId xmlns:p14="http://schemas.microsoft.com/office/powerpoint/2010/main" val="604264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1312</Words>
  <Application>Microsoft Office PowerPoint</Application>
  <PresentationFormat>Widescreen</PresentationFormat>
  <Paragraphs>101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Bernard MT Condensed</vt:lpstr>
      <vt:lpstr>Calibri</vt:lpstr>
      <vt:lpstr>Calibri Light</vt:lpstr>
      <vt:lpstr>Times New Roman</vt:lpstr>
      <vt:lpstr>TTBC1F5810t00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Burhanuddin Burhanuddin</dc:creator>
  <cp:lastModifiedBy>Hamid Jamaludin</cp:lastModifiedBy>
  <cp:revision>30</cp:revision>
  <dcterms:created xsi:type="dcterms:W3CDTF">2014-04-29T15:18:36Z</dcterms:created>
  <dcterms:modified xsi:type="dcterms:W3CDTF">2015-01-08T17:04:01Z</dcterms:modified>
</cp:coreProperties>
</file>